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4" r:id="rId1"/>
  </p:sldMasterIdLst>
  <p:notesMasterIdLst>
    <p:notesMasterId r:id="rId72"/>
  </p:notesMasterIdLst>
  <p:sldIdLst>
    <p:sldId id="256" r:id="rId2"/>
    <p:sldId id="348" r:id="rId3"/>
    <p:sldId id="332" r:id="rId4"/>
    <p:sldId id="257" r:id="rId5"/>
    <p:sldId id="411" r:id="rId6"/>
    <p:sldId id="412" r:id="rId7"/>
    <p:sldId id="413" r:id="rId8"/>
    <p:sldId id="338" r:id="rId9"/>
    <p:sldId id="414" r:id="rId10"/>
    <p:sldId id="415" r:id="rId11"/>
    <p:sldId id="418" r:id="rId12"/>
    <p:sldId id="347" r:id="rId13"/>
    <p:sldId id="326" r:id="rId14"/>
    <p:sldId id="258" r:id="rId15"/>
    <p:sldId id="359" r:id="rId16"/>
    <p:sldId id="360" r:id="rId17"/>
    <p:sldId id="363" r:id="rId18"/>
    <p:sldId id="367" r:id="rId19"/>
    <p:sldId id="327" r:id="rId20"/>
    <p:sldId id="342" r:id="rId21"/>
    <p:sldId id="391" r:id="rId22"/>
    <p:sldId id="341" r:id="rId23"/>
    <p:sldId id="405" r:id="rId24"/>
    <p:sldId id="343" r:id="rId25"/>
    <p:sldId id="388" r:id="rId26"/>
    <p:sldId id="345" r:id="rId27"/>
    <p:sldId id="344" r:id="rId28"/>
    <p:sldId id="409" r:id="rId29"/>
    <p:sldId id="435" r:id="rId30"/>
    <p:sldId id="436" r:id="rId31"/>
    <p:sldId id="437" r:id="rId32"/>
    <p:sldId id="417" r:id="rId33"/>
    <p:sldId id="416" r:id="rId34"/>
    <p:sldId id="420" r:id="rId35"/>
    <p:sldId id="422" r:id="rId36"/>
    <p:sldId id="423" r:id="rId37"/>
    <p:sldId id="424" r:id="rId38"/>
    <p:sldId id="295" r:id="rId39"/>
    <p:sldId id="296" r:id="rId40"/>
    <p:sldId id="297" r:id="rId41"/>
    <p:sldId id="429" r:id="rId42"/>
    <p:sldId id="392" r:id="rId43"/>
    <p:sldId id="269" r:id="rId44"/>
    <p:sldId id="280" r:id="rId45"/>
    <p:sldId id="281" r:id="rId46"/>
    <p:sldId id="282" r:id="rId47"/>
    <p:sldId id="283" r:id="rId48"/>
    <p:sldId id="284" r:id="rId49"/>
    <p:sldId id="285" r:id="rId50"/>
    <p:sldId id="286" r:id="rId51"/>
    <p:sldId id="404" r:id="rId52"/>
    <p:sldId id="408" r:id="rId53"/>
    <p:sldId id="434" r:id="rId54"/>
    <p:sldId id="433" r:id="rId55"/>
    <p:sldId id="406" r:id="rId56"/>
    <p:sldId id="407" r:id="rId57"/>
    <p:sldId id="389" r:id="rId58"/>
    <p:sldId id="302" r:id="rId59"/>
    <p:sldId id="304" r:id="rId60"/>
    <p:sldId id="305" r:id="rId61"/>
    <p:sldId id="312" r:id="rId62"/>
    <p:sldId id="313" r:id="rId63"/>
    <p:sldId id="314" r:id="rId64"/>
    <p:sldId id="299" r:id="rId65"/>
    <p:sldId id="300" r:id="rId66"/>
    <p:sldId id="320" r:id="rId67"/>
    <p:sldId id="430" r:id="rId68"/>
    <p:sldId id="431" r:id="rId69"/>
    <p:sldId id="432" r:id="rId70"/>
    <p:sldId id="419" r:id="rId7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89127"/>
  </p:normalViewPr>
  <p:slideViewPr>
    <p:cSldViewPr snapToGrid="0">
      <p:cViewPr varScale="1">
        <p:scale>
          <a:sx n="104" d="100"/>
          <a:sy n="104" d="100"/>
        </p:scale>
        <p:origin x="11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1E8F1F-CDAF-0F45-95FA-CF875048D71D}" type="datetimeFigureOut">
              <a:rPr lang="en-US" smtClean="0"/>
              <a:t>8/7/24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FCAFF-7960-4444-929D-9E76BD0E4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851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FCAFF-7960-4444-929D-9E76BD0E487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686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3dd050d14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3dd050d14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69472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3dd050d14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3dd050d144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45813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3dd050d144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3dd050d144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79500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dd050d14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3dd050d14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77118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3dd050d14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3dd050d14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3577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dd050d144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dd050d144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20865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7" name="Google Shape;207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02744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4" name="Google Shape;21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68222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" name="Google Shape;22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6505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3ee36e1454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3ee36e1454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98411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www.dotkam.com</a:t>
            </a:r>
            <a:r>
              <a:rPr lang="en-US" dirty="0"/>
              <a:t>/2007/05/07/the-seven-stages-of-expertise-in-software-engineering/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FCAFF-7960-4444-929D-9E76BD0E487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102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6" name="Google Shape;23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90842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3" name="Google Shape;243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3227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54624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3ee36e1454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3ee36e1454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28499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3dd050d144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3dd050d144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3dd050d144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3dd050d144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3dd050d144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3dd050d144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3dd050d144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3dd050d144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3dd050d144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3dd050d144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3dd050d144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3dd050d144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7622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4FCAFF-7960-4444-929D-9E76BD0E487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40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3ee36e145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3ee36e145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7160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dd050d144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dd050d144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1412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3dd050d14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3dd050d14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70946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3dd050d14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3dd050d14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8538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3dd050d144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3dd050d144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9115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3dd050d14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3dd050d14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068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D0510-9967-D6EE-1824-835D6A2CE6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4266ED-D85E-E39D-B997-20647FDCAA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C6C9E-C459-43C9-0CB1-66F2919B1C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8995" y="6356349"/>
            <a:ext cx="1372403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A660C-AD86-1B60-B3FE-CE8E32EF3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8"/>
            <a:ext cx="3387291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8C42D-D167-486B-7489-67B958F55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86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C214E-5575-8341-CFF4-F95A78E0D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51BAD6-CDEC-F387-5B62-93386A3DC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670F6-C1A8-7A83-78DE-7B3ECAD97E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8996" y="6360026"/>
            <a:ext cx="13724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4C49B-BDD6-2872-C7AA-1E186200F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3387291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0A0D1-23F6-8F38-37A2-B30B94122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574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993409-2D0D-4D12-0799-8434BC22CE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6410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EFCAB7-C2D0-F15A-ED6B-37C92D981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6410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FBE4D-B891-F643-5346-02884BDDCF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8996" y="6356350"/>
            <a:ext cx="13724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D6062-88C1-9658-669F-35FB170D7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3387291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CCEEE-5278-49E0-2AB8-0F949748B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801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83121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15600" y="1688233"/>
            <a:ext cx="5333200" cy="4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6443200" y="1688233"/>
            <a:ext cx="5333200" cy="4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2332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32633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F51BE-00B3-93E0-8896-B19320177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22EE-7943-E4C1-7057-0B80B1CBE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F9D8F-2DF8-58C9-123A-52C647970D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8996" y="6356350"/>
            <a:ext cx="1372402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796FDC-0641-C52F-CA2E-C92B5207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3387291" cy="365125"/>
          </a:xfrm>
          <a:prstGeom prst="rect">
            <a:avLst/>
          </a:prstGeom>
        </p:spPr>
        <p:txBody>
          <a:bodyPr/>
          <a:lstStyle>
            <a:lvl1pPr algn="l">
              <a:defRPr sz="1200" b="0" i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754D3-6195-292F-ABB9-E19F3A0BF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 b="0" i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77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30015-5AC9-8409-A7B7-1929AA760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4E9A6F-3ED0-3BC5-0608-0EE82E701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40707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38A60-7159-D427-7A47-8A430F80B4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8996" y="6356350"/>
            <a:ext cx="13724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A7D2B-1B11-2E21-54C4-90EE07779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1850" y="6356349"/>
            <a:ext cx="3385426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455EC-3918-5482-5A76-B4253B69F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10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BF36F-6D1A-AADD-7E67-237DCDE8D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08E27-59D9-C97E-D984-C5379428FA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1709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F69D23-E31B-3D09-1F4F-7FA782FBF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1709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F26DB-54C8-8F1B-B0ED-3FCEC5CF67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8996" y="6356350"/>
            <a:ext cx="13724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066981-DDD1-6FAE-C735-6184D5EAA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387291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4345F-E05D-18C7-94CC-A771A5535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884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9D216-8E16-FD48-8F7F-157BCADBC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53D6E-3A3C-39BE-53DF-E2F3EB4682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9EFE85-9347-91E6-9CD7-524FFD1334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80013" cy="34818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051138-A469-FC15-0345-1A551D15A1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43CC10-97C9-D5C0-827C-FAD44871A3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818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343BDD-FB4B-A61D-2940-1A4F71DB6E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8996" y="6356349"/>
            <a:ext cx="13724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A259F3-9565-25D9-910C-B21F0403C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1" y="6356349"/>
            <a:ext cx="3379076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F0AEC3-709E-ACC5-0AAB-FD51F8EDB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23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A6AB5-FB77-4B9F-2EB3-97F94724B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EF2B52-6628-A1E4-C026-25A2E063F5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8996" y="6356349"/>
            <a:ext cx="13724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1BAC22-F278-E00B-DD44-4D4FC3C18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8"/>
            <a:ext cx="3387291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3BC01B-369A-FC53-6F78-59AD77BEA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981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ED4E2D-F97E-4BC7-2C08-75020487A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9798" y="6356348"/>
            <a:ext cx="1371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6FDBA-1024-B714-8932-C7C93A43F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8"/>
            <a:ext cx="3387291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C52985-70BA-918C-E44C-6F338680D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45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2E92F-FA53-AA6E-1A45-A3AF0FDB6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B4BF7-9A52-420C-0233-A7110DC1D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A3A82-40EC-4A59-3F8B-BD6DBF729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28947-BF14-AAD6-6A92-24A60B811D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9798" y="6356350"/>
            <a:ext cx="13716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427B19-B6B0-E417-B6FB-8C005D8FB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387291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48155-AABA-1F83-647F-E9CB486FB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854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85956-ECBE-AC91-321E-D52BE6D1C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96A46-DB89-15CD-430C-0C7AC4C806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F5A15-5212-A99F-9CF1-BA822ECED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CCE9C-9BDD-82F5-572C-26B94334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8996" y="6356349"/>
            <a:ext cx="1372402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5C313-EB9C-23EB-8BB4-D7CCA3738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8"/>
            <a:ext cx="3387291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648B9C-5FFC-A52D-E102-DA4A41555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91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5AA8C0-931D-F732-39B4-3B44F6852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28BFB8-2476-6BE1-E058-A18FA9CD9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70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3E9A7D-8C82-3EDD-3922-D80EDAF602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13707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83736-57DA-9A35-6B3E-A93674611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3872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017C3-8B63-9605-9321-1F70010B6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1398" y="6356350"/>
            <a:ext cx="13724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lumMod val="85000"/>
                    <a:lumOff val="15000"/>
                  </a:schemeClr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fld id="{0160AFF3-904C-BD48-B7EC-3109F2810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87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7" r:id="rId12"/>
    <p:sldLayoutId id="2147483678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journals.plos.org/plosbiology/article?id=10.1371/journal.pbio.1001745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ennybc/how-to-name-files" TargetMode="External"/><Relationship Id="rId2" Type="http://schemas.openxmlformats.org/officeDocument/2006/relationships/hyperlink" Target="http://www2.stat.duke.edu/~rcs46/lectures_2015/01-markdown-git/slides/naming-slides/naming-slides.pdf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xkcd.com/1205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xkcd.com/1319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carpentries.github.io/instructor-training/02-practice-learning.html" TargetMode="External"/><Relationship Id="rId2" Type="http://schemas.openxmlformats.org/officeDocument/2006/relationships/hyperlink" Target="https://www.dotkam.com/2007/05/07/the-seven-stages-of-expertise-in-software-engineerin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Dreyfus_model_of_skill_acquisition" TargetMode="External"/><Relationship Id="rId4" Type="http://schemas.openxmlformats.org/officeDocument/2006/relationships/hyperlink" Target="https://en.wikipedia.org/wiki/Four_stages_of_competence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channel/UCVxyV0Lr1KiTeq7bTw3gwLw" TargetMode="External"/><Relationship Id="rId3" Type="http://schemas.openxmlformats.org/officeDocument/2006/relationships/hyperlink" Target="https://htcondor.readthedocs.io/en/latest/index.html" TargetMode="External"/><Relationship Id="rId7" Type="http://schemas.openxmlformats.org/officeDocument/2006/relationships/hyperlink" Target="https://osg-htc.org/school-2024/materials/" TargetMode="External"/><Relationship Id="rId2" Type="http://schemas.openxmlformats.org/officeDocument/2006/relationships/hyperlink" Target="https://portal.osg-htc.org/documentatio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otebook.ospool.osg-htc.org/" TargetMode="External"/><Relationship Id="rId5" Type="http://schemas.openxmlformats.org/officeDocument/2006/relationships/hyperlink" Target="https://github.com/OSGConnect/" TargetMode="External"/><Relationship Id="rId4" Type="http://schemas.openxmlformats.org/officeDocument/2006/relationships/hyperlink" Target="https://portal.osg-htc.org/documentation/htc_workloads/submitting_workloads/tutorial-command/" TargetMode="External"/><Relationship Id="rId9" Type="http://schemas.openxmlformats.org/officeDocument/2006/relationships/hyperlink" Target="https://portal.osg-htc.org/documentation/support_and_training/training/osgusertraining/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gist.github.com/ChristinaLK/a672cdd5dc0c0664557befb4df69d98e" TargetMode="Externa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chtc.cs.wisc.edu/uw-research-computing/configure-ssh" TargetMode="External"/><Relationship Id="rId2" Type="http://schemas.openxmlformats.org/officeDocument/2006/relationships/hyperlink" Target="https://carpentries-incubator.github.io/shell-extras/07-aliases/inde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wcarpentry.github.io/shell-novice/06-script.html" TargetMode="External"/><Relationship Id="rId4" Type="http://schemas.openxmlformats.org/officeDocument/2006/relationships/hyperlink" Target="https://swcarpentry.github.io/shell-novice/04-pipefilter.html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osg-htc/job-event-log-to-csv" TargetMode="Externa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plos.org/plosbiology/article?id=10.1371/journal.pbio.1001745" TargetMode="External"/><Relationship Id="rId7" Type="http://schemas.openxmlformats.org/officeDocument/2006/relationships/hyperlink" Target="https://github.com/jennybc/how-to-name-files" TargetMode="External"/><Relationship Id="rId2" Type="http://schemas.openxmlformats.org/officeDocument/2006/relationships/hyperlink" Target="https://wizardzines.com/zines/wizar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2.stat.duke.edu/~rcs46/lectures_2015/01-markdown-git/slides/naming-slides/naming-slides.pdf" TargetMode="External"/><Relationship Id="rId5" Type="http://schemas.openxmlformats.org/officeDocument/2006/relationships/hyperlink" Target="https://journals.plos.org/ploscompbiol/article?id=10.1371/journal.pcbi.1005412" TargetMode="External"/><Relationship Id="rId4" Type="http://schemas.openxmlformats.org/officeDocument/2006/relationships/hyperlink" Target="https://journals.plos.org/ploscompbiol/article?id=10.1371/journal.pcbi.1005510#sec027" TargetMode="Externa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carpentries-incubator.github.io/shell-extras/" TargetMode="External"/><Relationship Id="rId2" Type="http://schemas.openxmlformats.org/officeDocument/2006/relationships/hyperlink" Target="https://swcarpentry.github.io/shell-novice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hird-bit.com/py-rse/" TargetMode="External"/><Relationship Id="rId5" Type="http://schemas.openxmlformats.org/officeDocument/2006/relationships/hyperlink" Target="https://carpentries-incubator.github.io/docker-introduction/" TargetMode="External"/><Relationship Id="rId4" Type="http://schemas.openxmlformats.org/officeDocument/2006/relationships/hyperlink" Target="https://swcarpentry.github.io/git-novice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tkam.com/2007/05/07/the-seven-stages-of-expertise-in-software-engineerin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arpentries.github.io/instructor-training/02-practice-learning.html" TargetMode="Externa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1E149-5AEC-19D6-21E7-386E789870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400" b="0" dirty="0">
                <a:effectLst/>
                <a:latin typeface="Calibri" panose="020F0502020204030204" pitchFamily="34" charset="0"/>
              </a:rPr>
              <a:t>Building Independence in Research Computing</a:t>
            </a:r>
            <a:endParaRPr lang="en-US" sz="2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FB6DA-FCF0-9A03-90B0-F48CE7DEBA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34547"/>
            <a:ext cx="9144000" cy="1655762"/>
          </a:xfrm>
        </p:spPr>
        <p:txBody>
          <a:bodyPr/>
          <a:lstStyle/>
          <a:p>
            <a:r>
              <a:rPr lang="en-US" sz="2800" dirty="0"/>
              <a:t>Christina Koch</a:t>
            </a:r>
          </a:p>
          <a:p>
            <a:r>
              <a:rPr lang="en-US" dirty="0"/>
              <a:t>OSG School 2024</a:t>
            </a:r>
          </a:p>
          <a:p>
            <a:r>
              <a:rPr lang="en-US" dirty="0"/>
              <a:t>August 8, 2024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649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AD96828-7F9E-E7D9-537C-3CDB756FA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Becoming a Practitioner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76C18C-4E85-003E-A26B-62B85F5895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722341" cy="417091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In general: </a:t>
            </a:r>
          </a:p>
          <a:p>
            <a:r>
              <a:rPr lang="en-US" dirty="0"/>
              <a:t>Building mental models of the topic</a:t>
            </a:r>
          </a:p>
          <a:p>
            <a:r>
              <a:rPr lang="en-US" dirty="0"/>
              <a:t>Lots of practice, learning from mistakes</a:t>
            </a:r>
          </a:p>
          <a:p>
            <a:r>
              <a:rPr lang="en-US" dirty="0"/>
              <a:t>Looking at examples</a:t>
            </a:r>
          </a:p>
          <a:p>
            <a:r>
              <a:rPr lang="en-US" dirty="0"/>
              <a:t>Mentorship from other practitioners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6D7AE81-4C32-D216-D330-9275804A50F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At the OSG School: </a:t>
            </a:r>
          </a:p>
          <a:p>
            <a:r>
              <a:rPr lang="en-US" dirty="0"/>
              <a:t>Lectures on big picture concepts (with analogies, examples)</a:t>
            </a:r>
          </a:p>
          <a:p>
            <a:pPr lvl="1"/>
            <a:r>
              <a:rPr lang="en-US" dirty="0"/>
              <a:t>Linux concepts: files, directories</a:t>
            </a:r>
          </a:p>
          <a:p>
            <a:pPr lvl="1"/>
            <a:r>
              <a:rPr lang="en-US" dirty="0"/>
              <a:t>Examples of HTC problems</a:t>
            </a:r>
          </a:p>
          <a:p>
            <a:pPr lvl="1"/>
            <a:r>
              <a:rPr lang="en-US" dirty="0"/>
              <a:t>Translate a computational problem into an </a:t>
            </a:r>
            <a:r>
              <a:rPr lang="en-US" dirty="0" err="1"/>
              <a:t>HTCondor</a:t>
            </a:r>
            <a:r>
              <a:rPr lang="en-US" dirty="0"/>
              <a:t> job</a:t>
            </a:r>
          </a:p>
          <a:p>
            <a:pPr lvl="1"/>
            <a:r>
              <a:rPr lang="en-US" dirty="0"/>
              <a:t>Software and data concepts</a:t>
            </a:r>
          </a:p>
          <a:p>
            <a:r>
              <a:rPr lang="en-US" dirty="0"/>
              <a:t>Hands on exercises</a:t>
            </a:r>
          </a:p>
          <a:p>
            <a:r>
              <a:rPr lang="en-US" dirty="0"/>
              <a:t>Consultations and support from staff</a:t>
            </a:r>
          </a:p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ADB68FD-4F12-23F4-C6AC-CC62A1209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B84B594-B0D4-59D0-BCDD-B5B4D8E63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F87F93F-1526-1795-A4DF-175DF1D5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4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0B202A-EEE5-2F67-B392-19232665B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Today and Tomorrow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F7F95A-0BEE-42CE-503A-A0F536E674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would help you make the jump to “practitioner” in the next two days? </a:t>
            </a:r>
          </a:p>
          <a:p>
            <a:pPr lvl="1"/>
            <a:r>
              <a:rPr lang="en-US" dirty="0"/>
              <a:t>Fully implement a single job? </a:t>
            </a:r>
          </a:p>
          <a:p>
            <a:pPr lvl="1"/>
            <a:r>
              <a:rPr lang="en-US" dirty="0"/>
              <a:t>Scaffold a large submission</a:t>
            </a:r>
          </a:p>
          <a:p>
            <a:pPr lvl="1"/>
            <a:r>
              <a:rPr lang="en-US" dirty="0"/>
              <a:t>Run through multiple examples? </a:t>
            </a:r>
          </a:p>
          <a:p>
            <a:pPr lvl="1"/>
            <a:r>
              <a:rPr lang="en-US" dirty="0"/>
              <a:t>Ask questions of staff? </a:t>
            </a:r>
          </a:p>
          <a:p>
            <a:r>
              <a:rPr lang="en-US" dirty="0"/>
              <a:t>Lots of work time this morning and afternoon</a:t>
            </a:r>
          </a:p>
          <a:p>
            <a:r>
              <a:rPr lang="en-US" dirty="0"/>
              <a:t>The rest of this presentation will cover some best practices to guide your next steps. 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F2C883-DEF4-88DA-4806-F8FBE140C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CA70DF-3F62-C422-F92E-282830485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B78968-7ED9-9C44-924A-23FDAB5A1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153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CE8998-672D-6084-B645-8572C6A9A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 in HTC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E57802-AC2D-BCCE-C77B-6054BA7FF1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20504D9-F1A2-FE00-D9A9-9733D7EB0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29D08F0-0E27-9EA4-A429-08C86930B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8C1831-AF42-DF0B-E6D0-990B37134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6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2CD7E-18E0-6485-02E2-CA816DA3A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Best Practices for Scientific Computing</a:t>
            </a:r>
            <a:endParaRPr lang="en-US" dirty="0">
              <a:hlinkClick r:id="rId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D1442-11BE-634C-A6A8-C70A9E1CB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hlinkClick r:id="rId2"/>
              </a:rPr>
              <a:t>https://journals.plos.org/plosbiology/article?id=10.1371/journal.pbio.1001745</a:t>
            </a:r>
            <a:endParaRPr lang="en-US" sz="2000" dirty="0"/>
          </a:p>
        </p:txBody>
      </p:sp>
      <p:pic>
        <p:nvPicPr>
          <p:cNvPr id="5" name="Picture 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FC853721-357D-6F2D-C6A1-39861140B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330" y="2421045"/>
            <a:ext cx="6052930" cy="3504127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5BA8E5E-F136-87C5-ECF9-4C1532739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A9CC311-801D-6114-F57E-31A84B24D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857EF99-9293-48F9-71E4-2E428ABE9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13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DCBED7-9142-3B7D-4829-48B973E98443}"/>
              </a:ext>
            </a:extLst>
          </p:cNvPr>
          <p:cNvSpPr txBox="1"/>
          <p:nvPr/>
        </p:nvSpPr>
        <p:spPr>
          <a:xfrm>
            <a:off x="1059371" y="2093521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More in Appendix G</a:t>
            </a:r>
          </a:p>
        </p:txBody>
      </p:sp>
    </p:spTree>
    <p:extLst>
      <p:ext uri="{BB962C8B-B14F-4D97-AF65-F5344CB8AC3E}">
        <p14:creationId xmlns:p14="http://schemas.microsoft.com/office/powerpoint/2010/main" val="3170333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/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Optimize Software Only after It Works Correctly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94FC9FD-3D4F-29FD-CFB7-A54103BE0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43095FD-E827-83CC-6B39-294CC3F59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14</a:t>
            </a:fld>
            <a:endParaRPr lang="en"/>
          </a:p>
        </p:txBody>
      </p:sp>
      <p:graphicFrame>
        <p:nvGraphicFramePr>
          <p:cNvPr id="136" name="Google Shape;136;p27"/>
          <p:cNvGraphicFramePr/>
          <p:nvPr/>
        </p:nvGraphicFramePr>
        <p:xfrm>
          <a:off x="1151738" y="2045701"/>
          <a:ext cx="9888525" cy="356266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296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9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29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5486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 dirty="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07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1. Run a single job.</a:t>
                      </a:r>
                      <a:endParaRPr sz="2400" dirty="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2. Test a workload of 5-10 jobs.</a:t>
                      </a:r>
                      <a:endParaRPr sz="2400"/>
                    </a:p>
                  </a:txBody>
                  <a:tcPr marL="121900" marR="121900" marT="121900" marB="1219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/>
                        <a:t>3. Scale up to 100s-1000s of jobs</a:t>
                      </a:r>
                      <a:endParaRPr sz="2400" dirty="0"/>
                    </a:p>
                  </a:txBody>
                  <a:tcPr marL="121900" marR="121900" marT="121900" marB="1219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07A57BC3-BD6B-00CA-36A3-69FC5683C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390" y="2151503"/>
            <a:ext cx="2281029" cy="2281029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F8275AA7-8883-92AA-70BA-03D90CEDD4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3582" y="2151503"/>
            <a:ext cx="2281029" cy="2281029"/>
          </a:xfrm>
          <a:prstGeom prst="rect">
            <a:avLst/>
          </a:prstGeom>
        </p:spPr>
      </p:pic>
      <p:pic>
        <p:nvPicPr>
          <p:cNvPr id="9" name="Picture 8" descr="Shape&#10;&#10;Description automatically generated with low confidence">
            <a:extLst>
              <a:ext uri="{FF2B5EF4-FFF2-40B4-BE49-F238E27FC236}">
                <a16:creationId xmlns:a16="http://schemas.microsoft.com/office/drawing/2014/main" id="{F1A35361-4BFA-5EA0-CD90-B115AE2477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5486" y="2151503"/>
            <a:ext cx="2281029" cy="2281029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DEAD44-2AD8-E611-2D47-F6CB01480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</p:spTree>
    <p:extLst>
      <p:ext uri="{BB962C8B-B14F-4D97-AF65-F5344CB8AC3E}">
        <p14:creationId xmlns:p14="http://schemas.microsoft.com/office/powerpoint/2010/main" val="2561303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Stage 1: Run a Single Job</a:t>
            </a:r>
            <a:endParaRPr dirty="0"/>
          </a:p>
        </p:txBody>
      </p:sp>
      <p:sp>
        <p:nvSpPr>
          <p:cNvPr id="282" name="Google Shape;282;p49"/>
          <p:cNvSpPr txBox="1">
            <a:spLocks noGrp="1"/>
          </p:cNvSpPr>
          <p:nvPr>
            <p:ph idx="1"/>
          </p:nvPr>
        </p:nvSpPr>
        <p:spPr>
          <a:xfrm>
            <a:off x="838199" y="1825625"/>
            <a:ext cx="9726827" cy="43513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152396" indent="0">
              <a:spcBef>
                <a:spcPts val="1333"/>
              </a:spcBef>
              <a:buSzPts val="1800"/>
              <a:buNone/>
            </a:pPr>
            <a:r>
              <a:rPr lang="en-US" dirty="0"/>
              <a:t>For each job type, get a test job working reliably </a:t>
            </a:r>
            <a:br>
              <a:rPr lang="en-US" dirty="0"/>
            </a:br>
            <a:r>
              <a:rPr lang="en-US" dirty="0"/>
              <a:t>&amp; tune resource needs</a:t>
            </a:r>
            <a:endParaRPr lang="en" dirty="0"/>
          </a:p>
          <a:p>
            <a:pPr marL="666746" indent="-514350">
              <a:spcBef>
                <a:spcPts val="1333"/>
              </a:spcBef>
              <a:buSzPts val="1800"/>
              <a:buFont typeface="+mj-lt"/>
              <a:buAutoNum type="arabicPeriod"/>
            </a:pPr>
            <a:r>
              <a:rPr lang="en" sz="2400" dirty="0"/>
              <a:t>Assemble job components: executable, inputs, arguments, etc.*</a:t>
            </a:r>
            <a:endParaRPr sz="2400" dirty="0"/>
          </a:p>
          <a:p>
            <a:pPr marL="666746" indent="-514350">
              <a:spcBef>
                <a:spcPts val="0"/>
              </a:spcBef>
              <a:buSzPts val="1800"/>
              <a:buFont typeface="+mj-lt"/>
              <a:buAutoNum type="arabicPeriod"/>
            </a:pPr>
            <a:r>
              <a:rPr lang="en" sz="2400" dirty="0"/>
              <a:t>Estimate initial resource needs*</a:t>
            </a:r>
            <a:endParaRPr sz="2400" dirty="0"/>
          </a:p>
          <a:p>
            <a:pPr marL="666746" indent="-514350">
              <a:spcBef>
                <a:spcPts val="0"/>
              </a:spcBef>
              <a:buSzPts val="1800"/>
              <a:buFont typeface="+mj-lt"/>
              <a:buAutoNum type="arabicPeriod"/>
            </a:pPr>
            <a:r>
              <a:rPr lang="en" sz="2400" dirty="0"/>
              <a:t>Write a submit file</a:t>
            </a:r>
            <a:endParaRPr sz="2400" dirty="0"/>
          </a:p>
          <a:p>
            <a:pPr marL="666746" indent="-514350">
              <a:spcBef>
                <a:spcPts val="0"/>
              </a:spcBef>
              <a:buSzPts val="1800"/>
              <a:buFont typeface="+mj-lt"/>
              <a:buAutoNum type="arabicPeriod"/>
            </a:pPr>
            <a:r>
              <a:rPr lang="en" sz="2400" dirty="0"/>
              <a:t>Submit!</a:t>
            </a:r>
            <a:endParaRPr sz="2400" dirty="0"/>
          </a:p>
          <a:p>
            <a:pPr marL="666746" indent="-514350">
              <a:spcBef>
                <a:spcPts val="0"/>
              </a:spcBef>
              <a:buSzPts val="1800"/>
              <a:buFont typeface="+mj-lt"/>
              <a:buAutoNum type="arabicPeriod"/>
            </a:pPr>
            <a:r>
              <a:rPr lang="en" sz="2400" dirty="0"/>
              <a:t>Review all outputs, including log, output, and error files, Check actual resource usage and update resource needs*</a:t>
            </a:r>
            <a:endParaRPr sz="2400" dirty="0"/>
          </a:p>
          <a:p>
            <a:pPr marL="666746" indent="-514350">
              <a:spcBef>
                <a:spcPts val="0"/>
              </a:spcBef>
              <a:buSzPts val="1800"/>
              <a:buFont typeface="+mj-lt"/>
              <a:buAutoNum type="arabicPeriod"/>
            </a:pPr>
            <a:r>
              <a:rPr lang="en" sz="2400" dirty="0"/>
              <a:t>Repeat until (fairly) accurate and reliable</a:t>
            </a:r>
            <a:endParaRPr sz="2400" dirty="0"/>
          </a:p>
          <a:p>
            <a:pPr marL="0" indent="0">
              <a:spcBef>
                <a:spcPts val="1333"/>
              </a:spcBef>
              <a:buNone/>
            </a:pPr>
            <a:r>
              <a:rPr lang="en" dirty="0"/>
              <a:t>* More details on next slide and in Appendix B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193FBE5-04E8-FB08-EABC-A42D3258A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pic>
        <p:nvPicPr>
          <p:cNvPr id="2" name="Picture 1" descr="Shape&#10;&#10;Description automatically generated with low confidence">
            <a:extLst>
              <a:ext uri="{FF2B5EF4-FFF2-40B4-BE49-F238E27FC236}">
                <a16:creationId xmlns:a16="http://schemas.microsoft.com/office/drawing/2014/main" id="{2DE0FE3A-77A3-DEA8-FDF8-05D93320B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8076" y="365125"/>
            <a:ext cx="2526383" cy="252638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E7CD4-54AB-8169-45BC-A1C944DFC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85FDA-223C-0BA0-2874-9B065EE3F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798716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Stage 1: Tips for Initial Test Jobs</a:t>
            </a:r>
            <a:endParaRPr dirty="0"/>
          </a:p>
        </p:txBody>
      </p:sp>
      <p:sp>
        <p:nvSpPr>
          <p:cNvPr id="288" name="Google Shape;288;p5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dirty="0"/>
              <a:t>Select smaller data sets or subsets of data for your first test jobs</a:t>
            </a:r>
            <a:endParaRPr dirty="0"/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dirty="0"/>
              <a:t>Request 1 CPU, 4-16GB of RAM, estimate disk</a:t>
            </a:r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dirty="0"/>
              <a:t>Pick test jobs that will reproduce results, if possible</a:t>
            </a:r>
            <a:endParaRPr dirty="0"/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b="1" dirty="0">
                <a:solidFill>
                  <a:schemeClr val="accent1"/>
                </a:solidFill>
              </a:rPr>
              <a:t>Name files </a:t>
            </a:r>
            <a:r>
              <a:rPr lang="en" dirty="0"/>
              <a:t>carefully (more on this later)</a:t>
            </a:r>
            <a:endParaRPr dirty="0"/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dirty="0"/>
              <a:t>Make sure you understand and can run your software</a:t>
            </a:r>
            <a:endParaRPr dirty="0"/>
          </a:p>
          <a:p>
            <a:pPr marL="1219170" lvl="1" indent="-423323">
              <a:spcBef>
                <a:spcPts val="0"/>
              </a:spcBef>
              <a:buSzPts val="1400"/>
              <a:buChar char="○"/>
            </a:pPr>
            <a:r>
              <a:rPr lang="en" dirty="0"/>
              <a:t>Software — executable, dependencies, maybe a wrapper script to prepare environment</a:t>
            </a:r>
            <a:endParaRPr dirty="0"/>
          </a:p>
          <a:p>
            <a:pPr marL="1219170" lvl="1" indent="-423323">
              <a:spcBef>
                <a:spcPts val="0"/>
              </a:spcBef>
              <a:buSzPts val="1400"/>
              <a:buChar char="○"/>
            </a:pPr>
            <a:r>
              <a:rPr lang="en" dirty="0">
                <a:solidFill>
                  <a:schemeClr val="accent1"/>
                </a:solidFill>
              </a:rPr>
              <a:t>Command-line arguments</a:t>
            </a:r>
            <a:endParaRPr dirty="0">
              <a:solidFill>
                <a:schemeClr val="accent1"/>
              </a:solidFill>
            </a:endParaRPr>
          </a:p>
          <a:p>
            <a:pPr marL="1219170" lvl="1" indent="-423323">
              <a:spcBef>
                <a:spcPts val="0"/>
              </a:spcBef>
              <a:buSzPts val="1400"/>
              <a:buChar char="○"/>
            </a:pPr>
            <a:r>
              <a:rPr lang="en" dirty="0"/>
              <a:t>Input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58F6B4-9FD5-B7CB-576C-D184AA79B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F25BA9-11C0-8A74-4748-D1AAE3E92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D07973-F35C-8A1D-69AC-5B5C0FF71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2819343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Stage 2: Run a Small Workload</a:t>
            </a:r>
            <a:endParaRPr dirty="0"/>
          </a:p>
        </p:txBody>
      </p:sp>
      <p:sp>
        <p:nvSpPr>
          <p:cNvPr id="308" name="Google Shape;308;p5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1143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/>
              <a:t>Scale up to ~10 jobs, checking reliability &amp; Access Point resource demand</a:t>
            </a:r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dirty="0"/>
              <a:t>Try a representative variety of arguments and input files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Start developing </a:t>
            </a:r>
            <a:r>
              <a:rPr lang="en" dirty="0">
                <a:solidFill>
                  <a:schemeClr val="accent1"/>
                </a:solidFill>
              </a:rPr>
              <a:t>methods for checking results of </a:t>
            </a:r>
            <a:r>
              <a:rPr lang="en" i="1" dirty="0">
                <a:solidFill>
                  <a:schemeClr val="accent1"/>
                </a:solidFill>
              </a:rPr>
              <a:t>all</a:t>
            </a:r>
            <a:r>
              <a:rPr lang="en" dirty="0">
                <a:solidFill>
                  <a:schemeClr val="accent1"/>
                </a:solidFill>
              </a:rPr>
              <a:t> jobs</a:t>
            </a:r>
          </a:p>
          <a:p>
            <a:pPr marL="1066785" lvl="1" indent="-457189">
              <a:spcBef>
                <a:spcPts val="0"/>
              </a:spcBef>
              <a:buSzPts val="1800"/>
              <a:buFont typeface="Arial" panose="020B0604020202020204" pitchFamily="34" charset="0"/>
              <a:buChar char="●"/>
            </a:pPr>
            <a:r>
              <a:rPr lang="en-US" dirty="0"/>
              <a:t>Checking 1 job is easy; checking 10 is tedious; checking 1000s by hand? </a:t>
            </a:r>
            <a:endParaRPr dirty="0">
              <a:solidFill>
                <a:schemeClr val="accent1"/>
              </a:solidFill>
            </a:endParaRPr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Estimate total resource needs (quotas) for the </a:t>
            </a:r>
            <a:br>
              <a:rPr lang="en" dirty="0"/>
            </a:br>
            <a:r>
              <a:rPr lang="en" dirty="0"/>
              <a:t>Access Point itself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Repeat tests at this scale until issues are fixed </a:t>
            </a:r>
            <a:br>
              <a:rPr lang="en" dirty="0"/>
            </a:br>
            <a:r>
              <a:rPr lang="en" dirty="0"/>
              <a:t>&amp; resources are accurate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D49164-ED8F-5DCC-A86F-DCD357B97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38A82AB1-BA37-34E6-7ABA-D5A4AEECF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6202" y="4018476"/>
            <a:ext cx="2520436" cy="2520436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D6E13D-9BCA-7694-63BD-EE49A47D2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B417A-93F2-429B-E95D-ED2F10AF7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36625919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Stage 3: Scale Up! </a:t>
            </a:r>
            <a:endParaRPr dirty="0"/>
          </a:p>
        </p:txBody>
      </p:sp>
      <p:sp>
        <p:nvSpPr>
          <p:cNvPr id="356" name="Google Shape;356;p61"/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9281984" cy="43513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dirty="0"/>
              <a:t>Continue scaling up in 10–100× increments, checking for &amp; fixing issues</a:t>
            </a:r>
            <a:endParaRPr lang="en-US" dirty="0"/>
          </a:p>
          <a:p>
            <a:pPr marL="0" indent="0">
              <a:spcBef>
                <a:spcPts val="1333"/>
              </a:spcBef>
              <a:buNone/>
            </a:pPr>
            <a:r>
              <a:rPr lang="en-US" b="1" dirty="0"/>
              <a:t>As you scale up, a challenge is to distinguish among:</a:t>
            </a:r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Real issues with your jobs</a:t>
            </a:r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Real issues with SOME of your jobs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Temporary issues with the </a:t>
            </a:r>
            <a:r>
              <a:rPr lang="en" dirty="0" err="1"/>
              <a:t>OSPool</a:t>
            </a:r>
            <a:r>
              <a:rPr lang="en" dirty="0"/>
              <a:t>/Access Point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Bugs and other longer-lasting issues with the infrastructure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(We can help! Email us with support requests if you get stuck.)</a:t>
            </a:r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endParaRPr lang="en" b="1" dirty="0"/>
          </a:p>
          <a:p>
            <a:pPr marL="0" indent="0">
              <a:spcBef>
                <a:spcPts val="0"/>
              </a:spcBef>
              <a:buSzPts val="1800"/>
              <a:buNone/>
            </a:pPr>
            <a:r>
              <a:rPr lang="en" b="1" dirty="0"/>
              <a:t>Think about the best practices from the following slides.</a:t>
            </a:r>
            <a:endParaRPr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7D94C9-A597-467E-F8CE-A2AD9917E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88F42B98-C320-F98E-32EF-BE65E1551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0898" y="2612424"/>
            <a:ext cx="1991513" cy="199151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0E3E14-5FB3-01A2-CCA5-F0E857882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5BEA5-CB07-C2CE-5245-2FD3C253B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26988393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D72FD-A15C-C681-29AF-AACEE55A4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Bonus: Organization and Naming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4D10C-7861-E3CD-6C80-136CD144AE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naming and/or organization strategy: </a:t>
            </a:r>
          </a:p>
          <a:p>
            <a:pPr lvl="1"/>
            <a:r>
              <a:rPr lang="en-US" dirty="0"/>
              <a:t>Makes other best practices (like automation and reproducibility) easier</a:t>
            </a:r>
          </a:p>
          <a:p>
            <a:pPr lvl="1"/>
            <a:r>
              <a:rPr lang="en-US" dirty="0"/>
              <a:t>Reduces cognitive load! </a:t>
            </a:r>
          </a:p>
          <a:p>
            <a:r>
              <a:rPr lang="en-US" dirty="0"/>
              <a:t>Intention and consistency more important than “ideal” setup</a:t>
            </a:r>
          </a:p>
          <a:p>
            <a:r>
              <a:rPr lang="en-US" dirty="0"/>
              <a:t>Take five minutes of your time and review this amazing talk by Jenny Bryan for inspiration: </a:t>
            </a:r>
            <a:r>
              <a:rPr lang="en-US" dirty="0">
                <a:hlinkClick r:id="rId2"/>
              </a:rPr>
              <a:t>http://www2.stat.duke.edu/~rcs46/lectures_2015/01-markdown-git/slides/naming-slides/naming-slides.pdf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(Version 2, from 2022: </a:t>
            </a:r>
            <a:r>
              <a:rPr lang="en-US" dirty="0">
                <a:hlinkClick r:id="rId3"/>
              </a:rPr>
              <a:t>https://github.com/jennybc/how-to-name-files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580FB-3253-89E8-E4A4-62BBDA1B5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05198-3440-FFD4-42C6-DA1C3DA3F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55E8D-B194-B3E0-E544-7736E9A13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606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899FA3-244E-9F7E-2D39-3020CFBF8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Together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7EE020-D0C6-F2E4-0742-73D38ADC0E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16A1F49-FBC1-87CB-73E6-2EB134F9B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5376FE-FC44-A82D-47A6-7757BB2AB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FC0FB82-14C5-9EB3-D737-D7ACFFBD8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758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ADADF-F85D-432A-E06F-FC1A3D0F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Don't Repeat Yourself (or Others)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EF7E3-D883-A32C-FF6A-827064031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/>
          <a:lstStyle/>
          <a:p>
            <a:r>
              <a:rPr lang="en-US" dirty="0"/>
              <a:t>Christina’s rule of thumb: If I have copy + pasted something more than twice, it should be a variable.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1EFA00-8C7A-5167-BE1A-D625D1382A47}"/>
              </a:ext>
            </a:extLst>
          </p:cNvPr>
          <p:cNvSpPr txBox="1"/>
          <p:nvPr/>
        </p:nvSpPr>
        <p:spPr>
          <a:xfrm>
            <a:off x="1210963" y="2825273"/>
            <a:ext cx="7970108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condor_status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-const '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Gpus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 0' &gt;&gt;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2024-08-08-gpus.txt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ref.txt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2024-08-08-gpus.txt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2024-08-08-gpus.txt.diff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F90F40-2B79-3352-5A4D-1039530C1DBE}"/>
              </a:ext>
            </a:extLst>
          </p:cNvPr>
          <p:cNvSpPr txBox="1"/>
          <p:nvPr/>
        </p:nvSpPr>
        <p:spPr>
          <a:xfrm>
            <a:off x="1210964" y="4181508"/>
            <a:ext cx="7970108" cy="175432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DATE=2024-08-08</a:t>
            </a:r>
          </a:p>
          <a:p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RESULT=${DATE}-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gpus.txt</a:t>
            </a:r>
            <a:endParaRPr lang="en-US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condor_status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-const '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Gpus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 0' &gt;&gt;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$RESULT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ref.txt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$RESULT 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&gt;&gt;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</a:t>
            </a:r>
            <a:r>
              <a:rPr lang="en-US" b="1" dirty="0" err="1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RESULT.diff</a:t>
            </a:r>
            <a:endParaRPr lang="en-US" b="1" dirty="0">
              <a:solidFill>
                <a:schemeClr val="accent4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E200553-69CE-AB86-9170-D4892F6EC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AC65582-5551-BB9E-3F1B-81F27EF41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BB3F1B6-D418-8D68-A1C5-7A80EF897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841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8D2A7-7F06-C626-53A3-316833F2A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5E650-5AAC-CEE8-A24E-F443FB3D9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Another tool for not repeating yourself is adding arguments* to your code – allowing it to be used again without editing. </a:t>
            </a:r>
          </a:p>
          <a:p>
            <a:pPr lvl="1"/>
            <a:r>
              <a:rPr lang="en-US" dirty="0"/>
              <a:t>(Can use a configuration file instead)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122587-5863-9868-476C-7A8EDCC22C3F}"/>
              </a:ext>
            </a:extLst>
          </p:cNvPr>
          <p:cNvSpPr txBox="1"/>
          <p:nvPr/>
        </p:nvSpPr>
        <p:spPr>
          <a:xfrm>
            <a:off x="954157" y="5807631"/>
            <a:ext cx="165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Appendix 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71DEFB-36B7-E7D6-ADD8-FBDAE198730F}"/>
              </a:ext>
            </a:extLst>
          </p:cNvPr>
          <p:cNvSpPr txBox="1"/>
          <p:nvPr/>
        </p:nvSpPr>
        <p:spPr>
          <a:xfrm>
            <a:off x="1053013" y="3641369"/>
            <a:ext cx="8103346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#!/bin/bash</a:t>
            </a:r>
            <a:b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#$1 is how bash notates the first argument to a script</a:t>
            </a:r>
          </a:p>
          <a:p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DATE=$1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RESULT=${DATE}-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gpus.txt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condor_status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-const '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Gpus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 0' &gt;&gt; $RESULT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ref.txt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$RESULT &gt;&gt; $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RESULT.diff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FC605-E15D-A19B-BC92-0F942F672084}"/>
              </a:ext>
            </a:extLst>
          </p:cNvPr>
          <p:cNvSpPr txBox="1"/>
          <p:nvPr/>
        </p:nvSpPr>
        <p:spPr>
          <a:xfrm>
            <a:off x="1053013" y="3200400"/>
            <a:ext cx="8103346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./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gpu-diff.sh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2024-08-08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FA0538D-3276-6EF6-CC0C-3FD8019F8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A8483EB-E6C5-3BAC-9862-AB58D4875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6FF1136-A146-570C-258E-04BAECB83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458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E24D6-CCE5-604D-4FA9-E2399D151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Let the Computer Do the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3ADD4-6450-931D-B50E-3157F2355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418805" cy="4170914"/>
          </a:xfrm>
        </p:spPr>
        <p:txBody>
          <a:bodyPr/>
          <a:lstStyle/>
          <a:p>
            <a:r>
              <a:rPr lang="en-US" dirty="0"/>
              <a:t>For jobs: </a:t>
            </a:r>
            <a:r>
              <a:rPr lang="en-US" dirty="0" err="1"/>
              <a:t>HTCondor</a:t>
            </a:r>
            <a:r>
              <a:rPr lang="en-US" dirty="0"/>
              <a:t> 😇</a:t>
            </a:r>
          </a:p>
          <a:p>
            <a:r>
              <a:rPr lang="en-US" dirty="0"/>
              <a:t>For workflows: </a:t>
            </a:r>
            <a:r>
              <a:rPr lang="en-US" dirty="0" err="1"/>
              <a:t>DAGMan</a:t>
            </a:r>
            <a:r>
              <a:rPr lang="en-US" dirty="0"/>
              <a:t> (up next!)</a:t>
            </a:r>
          </a:p>
          <a:p>
            <a:r>
              <a:rPr lang="en-US" dirty="0"/>
              <a:t>For many other tasks: scripting in your language of choice (bash, python, </a:t>
            </a:r>
            <a:r>
              <a:rPr lang="en-US" dirty="0" err="1"/>
              <a:t>perl</a:t>
            </a:r>
            <a:r>
              <a:rPr lang="en-US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42462B-06A2-D73F-E18C-96F9D91F783C}"/>
              </a:ext>
            </a:extLst>
          </p:cNvPr>
          <p:cNvSpPr txBox="1"/>
          <p:nvPr/>
        </p:nvSpPr>
        <p:spPr>
          <a:xfrm>
            <a:off x="1618735" y="5665569"/>
            <a:ext cx="99348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www.teepublic.com</a:t>
            </a:r>
            <a:r>
              <a:rPr lang="en-US" dirty="0"/>
              <a:t>/t-shirt/3810999-go-away-or-i-will-replace-you-with-a-very-small-sh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D2414B-60DE-9E65-25EF-8435013B5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44" y="3709462"/>
            <a:ext cx="6425515" cy="1956107"/>
          </a:xfrm>
          <a:prstGeom prst="rect">
            <a:avLst/>
          </a:prstGeom>
        </p:spPr>
      </p:pic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9BCC328-21EA-4BB0-ABBB-0EB017D97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83C9135-5B5B-1497-101F-863D95498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2CF8495-D6AF-7417-CEFB-0364975FD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681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A01AC-26D3-604A-9CD3-7FE65EAC4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to automate?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3F0DD-4DCF-CC11-613E-2BC5074D58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66935" cy="4351338"/>
          </a:xfrm>
        </p:spPr>
        <p:txBody>
          <a:bodyPr/>
          <a:lstStyle/>
          <a:p>
            <a:r>
              <a:rPr lang="en-US" dirty="0"/>
              <a:t>Depends on how much work you want to do! </a:t>
            </a:r>
          </a:p>
          <a:p>
            <a:r>
              <a:rPr lang="en-US" dirty="0"/>
              <a:t>Things to consider automating: </a:t>
            </a:r>
          </a:p>
          <a:p>
            <a:pPr lvl="1"/>
            <a:r>
              <a:rPr lang="en-US" dirty="0"/>
              <a:t>Uploading and downloading files</a:t>
            </a:r>
          </a:p>
          <a:p>
            <a:pPr lvl="1"/>
            <a:r>
              <a:rPr lang="en-US" dirty="0"/>
              <a:t>Checking for errors</a:t>
            </a:r>
          </a:p>
          <a:p>
            <a:pPr lvl="1"/>
            <a:r>
              <a:rPr lang="en-US" dirty="0"/>
              <a:t>Reviewing job information (run times, memory usage)</a:t>
            </a:r>
          </a:p>
          <a:p>
            <a:r>
              <a:rPr lang="en-US" dirty="0"/>
              <a:t>Consider the trade-off of time to automate vs time saved</a:t>
            </a:r>
          </a:p>
          <a:p>
            <a:pPr marL="0" indent="0">
              <a:buNone/>
            </a:pPr>
            <a:r>
              <a:rPr lang="en-US" sz="1600" dirty="0"/>
              <a:t>More details in Appendix E</a:t>
            </a:r>
          </a:p>
        </p:txBody>
      </p:sp>
      <p:pic>
        <p:nvPicPr>
          <p:cNvPr id="1026" name="Picture 2" descr="Is It Worth the Time?">
            <a:extLst>
              <a:ext uri="{FF2B5EF4-FFF2-40B4-BE49-F238E27FC236}">
                <a16:creationId xmlns:a16="http://schemas.microsoft.com/office/drawing/2014/main" id="{3F59EC79-2672-2F81-6C92-CA189BE3B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5889" y="1450009"/>
            <a:ext cx="4592109" cy="3731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B05233-AF9C-083C-AF72-30B3E29E8772}"/>
              </a:ext>
            </a:extLst>
          </p:cNvPr>
          <p:cNvSpPr txBox="1"/>
          <p:nvPr/>
        </p:nvSpPr>
        <p:spPr>
          <a:xfrm>
            <a:off x="6975889" y="520796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https://xkcd.com/1205/</a:t>
            </a:r>
            <a:r>
              <a:rPr lang="en-US" dirty="0"/>
              <a:t> (the chart above)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D1B1FC-015A-FC28-F182-858A543F363D}"/>
              </a:ext>
            </a:extLst>
          </p:cNvPr>
          <p:cNvSpPr txBox="1"/>
          <p:nvPr/>
        </p:nvSpPr>
        <p:spPr>
          <a:xfrm>
            <a:off x="6975889" y="5527567"/>
            <a:ext cx="6536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https://xkcd.com/1319/</a:t>
            </a:r>
            <a:r>
              <a:rPr lang="en-US" dirty="0"/>
              <a:t> (less optimistic)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A32081E-552B-6ABA-B5D9-FBB51DCE6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16ECEB5-652A-136D-B157-E1AF2CFB7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AD8C5C2-0823-8C22-AFC3-7C7C6CCE4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3102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8A32A-2D30-D5E9-348B-A4BDCCED6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Plan for Mistakes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D7302-9A9F-C199-3584-2ABFECAC8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can jobs go wrong? </a:t>
            </a:r>
          </a:p>
          <a:p>
            <a:pPr lvl="1"/>
            <a:r>
              <a:rPr lang="en-US" dirty="0"/>
              <a:t>Job starting</a:t>
            </a:r>
          </a:p>
          <a:p>
            <a:pPr lvl="1"/>
            <a:r>
              <a:rPr lang="en-US" dirty="0"/>
              <a:t>Transfer of input files</a:t>
            </a:r>
          </a:p>
          <a:p>
            <a:pPr lvl="1"/>
            <a:r>
              <a:rPr lang="en-US" dirty="0"/>
              <a:t>Execution of code (lots of things can go wrong here) / generating outputs</a:t>
            </a:r>
          </a:p>
          <a:p>
            <a:pPr lvl="1"/>
            <a:r>
              <a:rPr lang="en-US" dirty="0"/>
              <a:t>Transfer of output files</a:t>
            </a:r>
          </a:p>
          <a:p>
            <a:r>
              <a:rPr lang="en-US" dirty="0"/>
              <a:t>How do you know when things go wrong? </a:t>
            </a:r>
          </a:p>
          <a:p>
            <a:r>
              <a:rPr lang="en-US" dirty="0"/>
              <a:t>How can you spot-check your results for correctness? </a:t>
            </a:r>
          </a:p>
          <a:p>
            <a:r>
              <a:rPr lang="en-US" dirty="0"/>
              <a:t>(Again, automation may be your friend)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66F52-025B-7254-FAA0-841DD8B71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F771C-C93D-166C-FFB5-B4153AFD2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72F4A-8361-3EA8-1DEB-8572574A4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537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C9D7B-C61B-7E5F-102B-3E0F8597E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Debugging Tips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3E5C3-7A41-1611-7A58-13F4CA3E8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Add print or echo statements to your scripts or code (will print to the standard output file)</a:t>
            </a:r>
          </a:p>
          <a:p>
            <a:pPr lvl="1"/>
            <a:r>
              <a:rPr lang="en-US" dirty="0"/>
              <a:t>Also, date! ls! </a:t>
            </a:r>
            <a:r>
              <a:rPr lang="en-US" dirty="0" err="1"/>
              <a:t>pwd</a:t>
            </a:r>
            <a:r>
              <a:rPr lang="en-US" dirty="0"/>
              <a:t>! </a:t>
            </a:r>
          </a:p>
          <a:p>
            <a:r>
              <a:rPr lang="en-US" dirty="0"/>
              <a:t>Standard error file has error messages</a:t>
            </a:r>
          </a:p>
          <a:p>
            <a:pPr lvl="1"/>
            <a:r>
              <a:rPr lang="en-US" dirty="0"/>
              <a:t>Google these! </a:t>
            </a:r>
          </a:p>
          <a:p>
            <a:pPr lvl="1"/>
            <a:r>
              <a:rPr lang="en-US" dirty="0"/>
              <a:t>The more generic the error, the harder to troubleshoot</a:t>
            </a:r>
          </a:p>
          <a:p>
            <a:r>
              <a:rPr lang="en-US" dirty="0"/>
              <a:t>Log file has hold reasons and job states/timestamps</a:t>
            </a:r>
          </a:p>
          <a:p>
            <a:r>
              <a:rPr lang="en-US" dirty="0"/>
              <a:t>Use </a:t>
            </a:r>
            <a:r>
              <a:rPr lang="en-US" dirty="0" err="1"/>
              <a:t>HTCondor’s</a:t>
            </a:r>
            <a:r>
              <a:rPr lang="en-US" dirty="0"/>
              <a:t> list of job attributes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600" dirty="0"/>
              <a:t>More in Appendix F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C7FEA-C3B4-A1FD-0EC9-EAEE99E6A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43C61-C837-8139-993E-E2D7A1735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CD64F-875F-3051-FCC3-AB5763BEB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4763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CAEC4-232B-6EF1-2229-5B649843D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Document Design and 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A817D-8436-AC3A-3E98-7FA17ACAB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Have a place for notes</a:t>
            </a:r>
          </a:p>
          <a:p>
            <a:pPr lvl="1"/>
            <a:r>
              <a:rPr lang="en-US" dirty="0"/>
              <a:t>Lab notebook</a:t>
            </a:r>
          </a:p>
          <a:p>
            <a:pPr lvl="1"/>
            <a:r>
              <a:rPr lang="en-US" dirty="0"/>
              <a:t>Word or Google document</a:t>
            </a:r>
          </a:p>
          <a:p>
            <a:pPr lvl="1"/>
            <a:r>
              <a:rPr lang="en-US" dirty="0"/>
              <a:t>Markdown file</a:t>
            </a:r>
          </a:p>
          <a:p>
            <a:r>
              <a:rPr lang="en-US" dirty="0"/>
              <a:t>Add comments to submit files and scripts</a:t>
            </a:r>
          </a:p>
          <a:p>
            <a:r>
              <a:rPr lang="en-US" dirty="0"/>
              <a:t>A little is better than nothing!!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C5280-A839-4ACC-ABDD-A2030E9A7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E9CB0-EEDF-E903-48DD-8AE76C2B7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C1938A-C812-E259-F1B6-865792A03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622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48146-DDBD-C6DF-5C11-6C2E1F58C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Make incremental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77BA5-4099-C1E2-A295-67E97616F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NEED TO REWRITE ALL YOUR CODE. Make one small change at a time. </a:t>
            </a:r>
          </a:p>
          <a:p>
            <a:r>
              <a:rPr lang="en-US" dirty="0"/>
              <a:t>Which of the previous practices would be most useful to </a:t>
            </a:r>
            <a:r>
              <a:rPr lang="en-US" b="1" dirty="0"/>
              <a:t>you</a:t>
            </a:r>
            <a:r>
              <a:rPr lang="en-US" dirty="0"/>
              <a:t>? </a:t>
            </a:r>
          </a:p>
          <a:p>
            <a:r>
              <a:rPr lang="en-US" dirty="0"/>
              <a:t>Example of little changes: </a:t>
            </a:r>
          </a:p>
          <a:p>
            <a:pPr lvl="1"/>
            <a:r>
              <a:rPr lang="en-US" dirty="0"/>
              <a:t>Implement a naming scheme</a:t>
            </a:r>
          </a:p>
          <a:p>
            <a:pPr lvl="1"/>
            <a:r>
              <a:rPr lang="en-US" dirty="0"/>
              <a:t>Implement an organizational scheme</a:t>
            </a:r>
          </a:p>
          <a:p>
            <a:pPr lvl="1"/>
            <a:r>
              <a:rPr lang="en-US" dirty="0"/>
              <a:t>Add arguments to a script</a:t>
            </a:r>
          </a:p>
          <a:p>
            <a:pPr lvl="1"/>
            <a:r>
              <a:rPr lang="en-US" dirty="0"/>
              <a:t>Automate one (1) thing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CC80E-4F6A-9F24-DC08-B2D6102BA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06A00-8AB0-E6FE-684D-895F97723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F6AA2-2C1F-BF6F-79E7-983CBD478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509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AC389-6889-DED2-860F-912DFE2A7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7437C-75A4-7FA4-BBC8-D95345B075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4C010-B0E9-3EE0-B6E5-0F2F13DE8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DAAB8-903E-409E-5461-81CE2FD95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A70DFE-CE25-74F3-0129-0CC7E499F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2320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559513-71EC-A25A-4313-91C147B8E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HTC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27539B9-9526-A195-607D-57F0B539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“independence in research computing” mean to you? </a:t>
            </a:r>
          </a:p>
          <a:p>
            <a:r>
              <a:rPr lang="en-US" dirty="0"/>
              <a:t>When learning something new what resources out in the world have been transformative for you in becoming an independent practitioner? What made you feel part of a community? </a:t>
            </a:r>
          </a:p>
          <a:p>
            <a:r>
              <a:rPr lang="en-US" dirty="0"/>
              <a:t>Did you know about our guides? How could we make them more “findable?” Which is most useful (in your opinion)? What is missing?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1A572-9573-D5A9-FD5A-3D5F95B4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38681-15D0-E46B-2D66-245941D3E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9D763-95C0-8998-23DB-0DE01FE78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686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9CDCB0E-3967-766A-9EC5-F34FAC7DF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Overcoming Barriers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A225193-207E-BD1C-B7A6-8C801F1CF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Feedback from the </a:t>
            </a:r>
            <a:r>
              <a:rPr lang="en-US" dirty="0" err="1"/>
              <a:t>OSPool</a:t>
            </a:r>
            <a:r>
              <a:rPr lang="en-US" dirty="0"/>
              <a:t> Advisory Group</a:t>
            </a:r>
          </a:p>
          <a:p>
            <a:pPr lvl="1"/>
            <a:r>
              <a:rPr lang="en-US" dirty="0"/>
              <a:t>OSG School is a great end-to-end introduction to the </a:t>
            </a:r>
            <a:r>
              <a:rPr lang="en-US" dirty="0" err="1"/>
              <a:t>OSPool</a:t>
            </a:r>
            <a:r>
              <a:rPr lang="en-US" dirty="0"/>
              <a:t> (and related services) but it can still be hard to know what to do next beyond the School.</a:t>
            </a:r>
          </a:p>
          <a:p>
            <a:r>
              <a:rPr lang="en-US" dirty="0"/>
              <a:t>A common problem beyond the OSG School</a:t>
            </a:r>
          </a:p>
          <a:p>
            <a:pPr lvl="1"/>
            <a:r>
              <a:rPr lang="en-US" dirty="0"/>
              <a:t>Imposter syndrome</a:t>
            </a:r>
          </a:p>
          <a:p>
            <a:pPr lvl="1"/>
            <a:r>
              <a:rPr lang="en-US" dirty="0"/>
              <a:t>Need for computational basics (but lack of training)</a:t>
            </a:r>
          </a:p>
          <a:p>
            <a:r>
              <a:rPr lang="en-US" dirty="0"/>
              <a:t>How can we help researchers feel empowered to use HTC systems with these barriers in mind? 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602B86-4287-F7C7-4D40-0C0A3F7CC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DF185E-A032-C9D2-C7EF-057EC8D48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52F02-4899-4D47-9F4E-B8B348B10624}" type="slidenum">
              <a:rPr lang="en-US" smtClean="0"/>
              <a:t>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2F4DCA-B078-A23D-9EF1-1D99A88A2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4468932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AE9DA-D40B-7B22-1285-58F57700A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HTC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83ECE-2561-95F0-86A1-5E513E85B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components do you need for your HTC workload?</a:t>
            </a:r>
          </a:p>
          <a:p>
            <a:r>
              <a:rPr lang="en-US" dirty="0"/>
              <a:t>Scaling Up</a:t>
            </a:r>
          </a:p>
          <a:p>
            <a:pPr lvl="1"/>
            <a:r>
              <a:rPr lang="en-US" dirty="0"/>
              <a:t>Where are you in the scaling up process? </a:t>
            </a:r>
          </a:p>
          <a:p>
            <a:pPr lvl="1"/>
            <a:r>
              <a:rPr lang="en-US" dirty="0"/>
              <a:t>What are three things to consider in your current stage?</a:t>
            </a:r>
          </a:p>
          <a:p>
            <a:r>
              <a:rPr lang="en-US" dirty="0">
                <a:solidFill>
                  <a:srgbClr val="000000"/>
                </a:solidFill>
              </a:rPr>
              <a:t>What organizational strategy makes sense for the next steps in your analysis? </a:t>
            </a:r>
          </a:p>
          <a:p>
            <a:r>
              <a:rPr lang="en-US" dirty="0"/>
              <a:t>Consider the balance between human effort (yours!) and computer time; will the use of HTC actually save you time in the long run and improve your research?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AE13A3-13E3-8F41-E550-D9F9436C6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129BE-822F-4061-37C6-987789B48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61442-2E4E-9D3C-0286-B59D014C0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0380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CE3A148-0E3F-DF01-9501-51F3CA5A3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12B57E-1D37-15B1-534E-55CB14207D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5E93F1-10ED-E82A-BDB2-989B4A417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CE320-E38B-7EDD-2CDE-3967930B8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D840BD-2640-DE66-6BB2-4C0AC6E28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5690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54F50-E8F3-BAD9-86B2-F74E2FF77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A: Practitioner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1A276-B314-F5E3-9E86-637D676F22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many people who have thought about how to gain skills and become a </a:t>
            </a:r>
            <a:r>
              <a:rPr lang="en-US" dirty="0" err="1"/>
              <a:t>practioner</a:t>
            </a:r>
            <a:r>
              <a:rPr lang="en-US" dirty="0"/>
              <a:t>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3A56D-4D49-3FFA-1C9B-1D895A6EC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8DAB5-3ADD-9464-FC27-30B65CF2E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C3CE4-7315-D33B-20FE-701D58E18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0896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887DE-2188-D840-2BCD-9BC14C091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Various Ways to Think about Competency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917A1-5637-8072-4D0F-8A265FEA3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Great seven step summary: </a:t>
            </a:r>
            <a:r>
              <a:rPr lang="en-US" dirty="0">
                <a:hlinkClick r:id="rId2"/>
              </a:rPr>
              <a:t>https://www.dotkam.com/2007/05/07/the-seven-stages-of-expertise-in-software-engineering/</a:t>
            </a:r>
            <a:r>
              <a:rPr lang="en-US" dirty="0"/>
              <a:t> </a:t>
            </a:r>
          </a:p>
          <a:p>
            <a:r>
              <a:rPr lang="en-US" dirty="0"/>
              <a:t>Carpentries Instructor Training Material: </a:t>
            </a:r>
            <a:r>
              <a:rPr lang="en-US" dirty="0">
                <a:hlinkClick r:id="rId3"/>
              </a:rPr>
              <a:t>https://carpentries.github.io/instructor-training/02-practice-learning.html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https://en.wikipedia.org/wiki/Four_stages_of_competence</a:t>
            </a:r>
            <a:r>
              <a:rPr lang="en-US" dirty="0"/>
              <a:t> </a:t>
            </a:r>
          </a:p>
          <a:p>
            <a:r>
              <a:rPr lang="en-US" dirty="0">
                <a:hlinkClick r:id="rId5"/>
              </a:rPr>
              <a:t>https://en.wikipedia.org/wiki/Dreyfus_model_of_skill_acquisition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E9E68-8111-B87E-955A-A1ED7F397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0337EF-7A0B-BE41-90D8-3C711D701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9438B-74F6-B298-1B3E-789DC15FD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111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47279-97D4-7169-34FD-51C2401A6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B: Scaling Up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073A1-D5AE-93B6-29EE-AAF339F01A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Additional tips for each stage of the scaling up process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3A5C8-FE26-1A99-DDA0-79460992F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0B20D-79D0-37B9-670C-EC8740B6F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F9AA1-782C-9BE4-F712-3677C7886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4298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Stage 1: Tips for Initial Test Jobs</a:t>
            </a:r>
            <a:endParaRPr dirty="0"/>
          </a:p>
        </p:txBody>
      </p:sp>
      <p:sp>
        <p:nvSpPr>
          <p:cNvPr id="288" name="Google Shape;288;p5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10000"/>
          </a:bodyPr>
          <a:lstStyle/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dirty="0"/>
              <a:t>Test one of each kind of job you will run (e.g., prep, simulation, analysis)</a:t>
            </a:r>
            <a:endParaRPr dirty="0"/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dirty="0"/>
              <a:t>Select smaller data sets or subsets of data for your first test jobs</a:t>
            </a:r>
            <a:endParaRPr dirty="0"/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dirty="0"/>
              <a:t>Pick test jobs that will reproduce results, if possible</a:t>
            </a:r>
            <a:endParaRPr dirty="0"/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b="1" dirty="0">
                <a:solidFill>
                  <a:schemeClr val="accent1"/>
                </a:solidFill>
              </a:rPr>
              <a:t>Name files </a:t>
            </a:r>
            <a:r>
              <a:rPr lang="en" dirty="0"/>
              <a:t>carefully</a:t>
            </a:r>
            <a:endParaRPr dirty="0"/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 dirty="0"/>
              <a:t>Make sure you understand and can run your software</a:t>
            </a:r>
            <a:endParaRPr dirty="0"/>
          </a:p>
          <a:p>
            <a:pPr marL="1219170" lvl="1" indent="-423323">
              <a:spcBef>
                <a:spcPts val="0"/>
              </a:spcBef>
              <a:buSzPts val="1400"/>
              <a:buChar char="○"/>
            </a:pPr>
            <a:r>
              <a:rPr lang="en" dirty="0"/>
              <a:t>Software — executable, dependencies, maybe a wrapper script to prepare environment</a:t>
            </a:r>
            <a:endParaRPr dirty="0"/>
          </a:p>
          <a:p>
            <a:pPr marL="1219170" lvl="1" indent="-423323">
              <a:spcBef>
                <a:spcPts val="0"/>
              </a:spcBef>
              <a:buSzPts val="1400"/>
              <a:buChar char="○"/>
            </a:pPr>
            <a:r>
              <a:rPr lang="en" dirty="0">
                <a:solidFill>
                  <a:schemeClr val="accent1"/>
                </a:solidFill>
              </a:rPr>
              <a:t>Command-line arguments</a:t>
            </a:r>
            <a:endParaRPr dirty="0">
              <a:solidFill>
                <a:schemeClr val="accent1"/>
              </a:solidFill>
            </a:endParaRPr>
          </a:p>
          <a:p>
            <a:pPr marL="1219170" lvl="1" indent="-423323">
              <a:spcBef>
                <a:spcPts val="0"/>
              </a:spcBef>
              <a:buSzPts val="1400"/>
              <a:buChar char="○"/>
            </a:pPr>
            <a:r>
              <a:rPr lang="en" dirty="0"/>
              <a:t>Input files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58F6B4-9FD5-B7CB-576C-D184AA79B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35</a:t>
            </a:fld>
            <a:endParaRPr lang="e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1036E-ABC1-0F71-681E-B61529402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34E038-AB0A-0E9E-7A4C-A1162B075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37610224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Stage 1: Estimating Initial Resource Needs</a:t>
            </a:r>
            <a:endParaRPr/>
          </a:p>
        </p:txBody>
      </p:sp>
      <p:sp>
        <p:nvSpPr>
          <p:cNvPr id="294" name="Google Shape;294;p5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sz="2933" b="1"/>
              <a:t>CPU</a:t>
            </a:r>
            <a:endParaRPr sz="2933" b="1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By default, start with 1</a:t>
            </a:r>
            <a:endParaRPr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Unless you know for sure that you executable uses a certain number &gt; 1</a:t>
            </a:r>
            <a:endParaRPr/>
          </a:p>
          <a:p>
            <a:pPr marL="0" indent="0">
              <a:spcBef>
                <a:spcPts val="1333"/>
              </a:spcBef>
              <a:buNone/>
            </a:pPr>
            <a:r>
              <a:rPr lang="en" sz="2933" b="1"/>
              <a:t>Memory</a:t>
            </a:r>
            <a:endParaRPr sz="2933" b="1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Start with the total memory available on laptop or where it ran before</a:t>
            </a:r>
            <a:endParaRPr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It’s ok if this is a lot the first time, you will fine-tune later</a:t>
            </a:r>
            <a:endParaRPr/>
          </a:p>
          <a:p>
            <a:pPr marL="0" indent="0">
              <a:spcBef>
                <a:spcPts val="1333"/>
              </a:spcBef>
              <a:buNone/>
            </a:pPr>
            <a:r>
              <a:rPr lang="en" sz="2933" b="1"/>
              <a:t>Disk</a:t>
            </a:r>
            <a:endParaRPr sz="2933" b="1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Estimate (as best you can) and sum sizes of: executable (+ environment), input files, output files, temporary files, standard output/error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C3DDCA-29DC-0BEA-BCF7-9514C28EA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36</a:t>
            </a:fld>
            <a:endParaRPr lang="e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96E2A9-EEC2-C28E-95E5-079237F6C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22B13-BD57-BD55-A6A6-3D108F31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38417519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Stage 1: Run, Refine, Repeat</a:t>
            </a:r>
            <a:endParaRPr/>
          </a:p>
        </p:txBody>
      </p:sp>
      <p:sp>
        <p:nvSpPr>
          <p:cNvPr id="301" name="Google Shape;301;p5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b="1" dirty="0"/>
              <a:t>After running a test job:</a:t>
            </a:r>
            <a:endParaRPr b="1" dirty="0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Check logs and output for errors, warning, holds, etc.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Check </a:t>
            </a:r>
            <a:r>
              <a:rPr lang="en" dirty="0" err="1"/>
              <a:t>HTCondor</a:t>
            </a:r>
            <a:r>
              <a:rPr lang="en" dirty="0"/>
              <a:t> job log for actual resource usage</a:t>
            </a:r>
            <a:endParaRPr dirty="0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 dirty="0"/>
              <a:t>Fix issues, update resource needs, run 1 job again!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9D42A7-4155-CF31-394C-DBCA5921B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37</a:t>
            </a:fld>
            <a:endParaRPr lang="en"/>
          </a:p>
        </p:txBody>
      </p:sp>
      <p:sp>
        <p:nvSpPr>
          <p:cNvPr id="302" name="Google Shape;302;p52"/>
          <p:cNvSpPr txBox="1"/>
          <p:nvPr/>
        </p:nvSpPr>
        <p:spPr>
          <a:xfrm>
            <a:off x="1705400" y="3655167"/>
            <a:ext cx="8781200" cy="2228262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en" sz="1600" dirty="0">
                <a:latin typeface="Source Code Pro"/>
                <a:ea typeface="Source Code Pro"/>
                <a:cs typeface="Source Code Pro"/>
                <a:sym typeface="Source Code Pro"/>
              </a:rPr>
              <a:t>005 (1234.000.000) 2022-07-28 09:12:34 Job terminated.</a:t>
            </a:r>
            <a:endParaRPr sz="1600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>
              <a:lnSpc>
                <a:spcPct val="115000"/>
              </a:lnSpc>
            </a:pPr>
            <a:r>
              <a:rPr lang="en" sz="1600" b="1" dirty="0">
                <a:solidFill>
                  <a:srgbClr val="6AA84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(1) Normal termination (return value 0)</a:t>
            </a:r>
            <a:endParaRPr sz="1600" b="1" dirty="0">
              <a:solidFill>
                <a:srgbClr val="6AA84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>
              <a:lnSpc>
                <a:spcPct val="115000"/>
              </a:lnSpc>
            </a:pPr>
            <a:r>
              <a:rPr lang="en" sz="1600" dirty="0">
                <a:solidFill>
                  <a:schemeClr val="lt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[...]</a:t>
            </a:r>
            <a:endParaRPr sz="1600" dirty="0">
              <a:solidFill>
                <a:schemeClr val="lt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>
              <a:lnSpc>
                <a:spcPct val="115000"/>
              </a:lnSpc>
            </a:pPr>
            <a:r>
              <a:rPr lang="en" sz="1600" dirty="0">
                <a:latin typeface="Source Code Pro"/>
                <a:ea typeface="Source Code Pro"/>
                <a:cs typeface="Source Code Pro"/>
                <a:sym typeface="Source Code Pro"/>
              </a:rPr>
              <a:t>    Partitionable Resources :    Usage  Request Allocated</a:t>
            </a:r>
            <a:endParaRPr sz="1600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>
              <a:lnSpc>
                <a:spcPct val="115000"/>
              </a:lnSpc>
            </a:pPr>
            <a:r>
              <a:rPr lang="en" sz="1600" b="1" dirty="0">
                <a:latin typeface="Source Code Pro"/>
                <a:ea typeface="Source Code Pro"/>
                <a:cs typeface="Source Code Pro"/>
                <a:sym typeface="Source Code Pro"/>
              </a:rPr>
              <a:t>       </a:t>
            </a:r>
            <a:r>
              <a:rPr lang="en" sz="1600" b="1" dirty="0" err="1">
                <a:solidFill>
                  <a:srgbClr val="6AA84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Cpus</a:t>
            </a:r>
            <a:r>
              <a:rPr lang="en" sz="1600" b="1" dirty="0">
                <a:latin typeface="Source Code Pro"/>
                <a:ea typeface="Source Code Pro"/>
                <a:cs typeface="Source Code Pro"/>
                <a:sym typeface="Source Code Pro"/>
              </a:rPr>
              <a:t>                 :                 1         1</a:t>
            </a:r>
            <a:endParaRPr sz="1600" b="1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>
              <a:lnSpc>
                <a:spcPct val="115000"/>
              </a:lnSpc>
            </a:pPr>
            <a:r>
              <a:rPr lang="en" sz="1600" b="1" dirty="0">
                <a:latin typeface="Source Code Pro"/>
                <a:ea typeface="Source Code Pro"/>
                <a:cs typeface="Source Code Pro"/>
                <a:sym typeface="Source Code Pro"/>
              </a:rPr>
              <a:t>       </a:t>
            </a:r>
            <a:r>
              <a:rPr lang="en" sz="1600" b="1" dirty="0">
                <a:solidFill>
                  <a:srgbClr val="6AA84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Disk (KB)</a:t>
            </a:r>
            <a:r>
              <a:rPr lang="en" sz="1600" b="1" dirty="0">
                <a:latin typeface="Source Code Pro"/>
                <a:ea typeface="Source Code Pro"/>
                <a:cs typeface="Source Code Pro"/>
                <a:sym typeface="Source Code Pro"/>
              </a:rPr>
              <a:t>            :       </a:t>
            </a:r>
            <a:r>
              <a:rPr lang="en" sz="1600" b="1" dirty="0">
                <a:solidFill>
                  <a:srgbClr val="6AA84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40</a:t>
            </a:r>
            <a:r>
              <a:rPr lang="en" sz="1600" b="1" dirty="0">
                <a:latin typeface="Source Code Pro"/>
                <a:ea typeface="Source Code Pro"/>
                <a:cs typeface="Source Code Pro"/>
                <a:sym typeface="Source Code Pro"/>
              </a:rPr>
              <a:t>       30   4203309</a:t>
            </a:r>
            <a:endParaRPr sz="1600" b="1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>
              <a:lnSpc>
                <a:spcPct val="115000"/>
              </a:lnSpc>
            </a:pPr>
            <a:r>
              <a:rPr lang="en" sz="1600" b="1" dirty="0">
                <a:latin typeface="Source Code Pro"/>
                <a:ea typeface="Source Code Pro"/>
                <a:cs typeface="Source Code Pro"/>
                <a:sym typeface="Source Code Pro"/>
              </a:rPr>
              <a:t>       </a:t>
            </a:r>
            <a:r>
              <a:rPr lang="en" sz="1600" b="1" dirty="0">
                <a:solidFill>
                  <a:srgbClr val="6AA84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Memory (MB)</a:t>
            </a:r>
            <a:r>
              <a:rPr lang="en" sz="1600" b="1" dirty="0">
                <a:latin typeface="Source Code Pro"/>
                <a:ea typeface="Source Code Pro"/>
                <a:cs typeface="Source Code Pro"/>
                <a:sym typeface="Source Code Pro"/>
              </a:rPr>
              <a:t>          :        </a:t>
            </a:r>
            <a:r>
              <a:rPr lang="en" sz="1600" b="1" dirty="0">
                <a:solidFill>
                  <a:srgbClr val="6AA84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</a:t>
            </a:r>
            <a:r>
              <a:rPr lang="en" sz="1600" b="1" dirty="0">
                <a:latin typeface="Source Code Pro"/>
                <a:ea typeface="Source Code Pro"/>
                <a:cs typeface="Source Code Pro"/>
                <a:sym typeface="Source Code Pro"/>
              </a:rPr>
              <a:t>        1         1</a:t>
            </a:r>
            <a:endParaRPr sz="1600" b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D865C9-514B-794F-9A4B-A44DC77F4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C85EFC-C816-DD1F-0780-35EA7B32B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23011019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Stage 2: Try Various Inputs</a:t>
            </a:r>
            <a:endParaRPr dirty="0"/>
          </a:p>
        </p:txBody>
      </p:sp>
      <p:sp>
        <p:nvSpPr>
          <p:cNvPr id="313" name="Google Shape;313;p5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85000" lnSpcReduction="10000"/>
          </a:bodyPr>
          <a:lstStyle/>
          <a:p>
            <a:pPr marL="0" indent="0">
              <a:buNone/>
            </a:pPr>
            <a:r>
              <a:rPr lang="en" b="1" dirty="0">
                <a:solidFill>
                  <a:srgbClr val="0432FF"/>
                </a:solidFill>
              </a:rPr>
              <a:t>For Stage 1, the suggestion was to keep things short and simple</a:t>
            </a:r>
            <a:endParaRPr b="1" dirty="0">
              <a:solidFill>
                <a:srgbClr val="0432FF"/>
              </a:solidFill>
            </a:endParaRPr>
          </a:p>
          <a:p>
            <a:pPr>
              <a:spcBef>
                <a:spcPts val="1333"/>
              </a:spcBef>
            </a:pPr>
            <a:r>
              <a:rPr lang="en" dirty="0">
                <a:solidFill>
                  <a:srgbClr val="FF2600"/>
                </a:solidFill>
              </a:rPr>
              <a:t>For Stage 2, it is time to explore the entire range of inputs to your jobs</a:t>
            </a:r>
            <a:endParaRPr dirty="0">
              <a:solidFill>
                <a:srgbClr val="FF2600"/>
              </a:solidFill>
            </a:endParaRPr>
          </a:p>
          <a:p>
            <a:pPr lvl="1"/>
            <a:r>
              <a:rPr lang="en" dirty="0"/>
              <a:t>Different command-line arguments; e.g., start, middle, and end of parameter sweep</a:t>
            </a:r>
            <a:endParaRPr dirty="0"/>
          </a:p>
          <a:p>
            <a:pPr lvl="1"/>
            <a:r>
              <a:rPr lang="en" dirty="0"/>
              <a:t>Different input files; e.g., small, medium, and large — whatever makes sense for you</a:t>
            </a:r>
            <a:endParaRPr dirty="0"/>
          </a:p>
          <a:p>
            <a:pPr>
              <a:spcBef>
                <a:spcPts val="1333"/>
              </a:spcBef>
            </a:pPr>
            <a:r>
              <a:rPr lang="en" dirty="0"/>
              <a:t>As you explore, you may find that per-job resource needs vary</a:t>
            </a:r>
            <a:endParaRPr dirty="0"/>
          </a:p>
          <a:p>
            <a:pPr>
              <a:spcBef>
                <a:spcPts val="1333"/>
              </a:spcBef>
            </a:pPr>
            <a:r>
              <a:rPr lang="en" dirty="0"/>
              <a:t>Set your resource requests a bit higher than maximum observed usage</a:t>
            </a:r>
            <a:endParaRPr dirty="0"/>
          </a:p>
          <a:p>
            <a:pPr lvl="1"/>
            <a:r>
              <a:rPr lang="en" dirty="0"/>
              <a:t>For example, if 10 test jobs used between 938 MB – 1.23 GB of memory,</a:t>
            </a:r>
            <a:br>
              <a:rPr lang="en" dirty="0"/>
            </a:br>
            <a:r>
              <a:rPr lang="en" dirty="0"/>
              <a:t>update your submit file to request 1.5 GB memory</a:t>
            </a:r>
            <a:endParaRPr dirty="0"/>
          </a:p>
          <a:p>
            <a:pPr>
              <a:spcBef>
                <a:spcPts val="1333"/>
              </a:spcBef>
            </a:pPr>
            <a:r>
              <a:rPr lang="en" dirty="0"/>
              <a:t>After any changes, run the same test again and re-evaluate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784EDF-4FED-FF7A-9039-0E17A25A4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38</a:t>
            </a:fld>
            <a:endParaRPr lang="e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1B664-84E1-1F89-7322-4712AD63D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69DF7-C441-A87E-A059-53154A95F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42417878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" dirty="0"/>
              <a:t>Stage 2: Checking Results of Multiple Jobs</a:t>
            </a:r>
            <a:endParaRPr dirty="0"/>
          </a:p>
        </p:txBody>
      </p:sp>
      <p:sp>
        <p:nvSpPr>
          <p:cNvPr id="319" name="Google Shape;319;p5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85000" lnSpcReduction="20000"/>
          </a:bodyPr>
          <a:lstStyle/>
          <a:p>
            <a:pPr marL="0" indent="0">
              <a:buNone/>
            </a:pPr>
            <a:r>
              <a:rPr lang="en" b="1" dirty="0">
                <a:solidFill>
                  <a:srgbClr val="0432FF"/>
                </a:solidFill>
              </a:rPr>
              <a:t>Start developing methods for checking the results of multiple jobs</a:t>
            </a:r>
            <a:endParaRPr b="1" dirty="0">
              <a:solidFill>
                <a:srgbClr val="0432FF"/>
              </a:solidFill>
            </a:endParaRPr>
          </a:p>
          <a:p>
            <a:r>
              <a:rPr lang="en" dirty="0"/>
              <a:t>Output from your executable (i.e., your research results)</a:t>
            </a:r>
            <a:endParaRPr dirty="0"/>
          </a:p>
          <a:p>
            <a:r>
              <a:rPr lang="en" dirty="0"/>
              <a:t>Debugging output: standard output and error files, executable logs, etc.</a:t>
            </a:r>
            <a:endParaRPr dirty="0"/>
          </a:p>
          <a:p>
            <a:r>
              <a:rPr lang="en" dirty="0" err="1"/>
              <a:t>HTCondor</a:t>
            </a:r>
            <a:r>
              <a:rPr lang="en" dirty="0"/>
              <a:t> job log file (</a:t>
            </a:r>
            <a:r>
              <a:rPr lang="en" dirty="0"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log = </a:t>
            </a:r>
            <a:r>
              <a:rPr lang="en" i="1" dirty="0" err="1">
                <a:latin typeface="Source Code Pro SemiBold"/>
                <a:ea typeface="Source Code Pro SemiBold"/>
                <a:cs typeface="Source Code Pro SemiBold"/>
                <a:sym typeface="Source Code Pro SemiBold"/>
              </a:rPr>
              <a:t>job.log</a:t>
            </a:r>
            <a:r>
              <a:rPr lang="en" dirty="0"/>
              <a:t> in your submit file)</a:t>
            </a:r>
            <a:endParaRPr dirty="0"/>
          </a:p>
          <a:p>
            <a:pPr marL="0" indent="0">
              <a:spcBef>
                <a:spcPts val="1333"/>
              </a:spcBef>
              <a:buNone/>
            </a:pPr>
            <a:r>
              <a:rPr lang="en" b="1" dirty="0">
                <a:solidFill>
                  <a:srgbClr val="0432FF"/>
                </a:solidFill>
              </a:rPr>
              <a:t>This may be one of the most overlooked aspects of scaling up!</a:t>
            </a:r>
            <a:endParaRPr b="1" dirty="0">
              <a:solidFill>
                <a:srgbClr val="0432FF"/>
              </a:solidFill>
            </a:endParaRPr>
          </a:p>
          <a:p>
            <a:r>
              <a:rPr lang="en" dirty="0"/>
              <a:t>Checking 1 job is easy; checking 10 is tedious; checking 1000s by hand? 😭</a:t>
            </a:r>
            <a:endParaRPr dirty="0"/>
          </a:p>
          <a:p>
            <a:r>
              <a:rPr lang="en" dirty="0"/>
              <a:t>Techniques include:</a:t>
            </a:r>
            <a:endParaRPr dirty="0"/>
          </a:p>
          <a:p>
            <a:pPr lvl="1"/>
            <a:r>
              <a:rPr lang="en" dirty="0"/>
              <a:t>Sampling</a:t>
            </a:r>
            <a:endParaRPr dirty="0"/>
          </a:p>
          <a:p>
            <a:pPr lvl="1"/>
            <a:r>
              <a:rPr lang="en" dirty="0"/>
              <a:t>Developing tools to automate</a:t>
            </a:r>
            <a:endParaRPr dirty="0"/>
          </a:p>
          <a:p>
            <a:r>
              <a:rPr lang="en" dirty="0"/>
              <a:t>Sounds a bit like research, right? You know how to do that…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F30B2A-0C17-97A3-C84D-AC8973D81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39</a:t>
            </a:fld>
            <a:endParaRPr lang="e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C803B-254A-16A7-71EF-FE6A5F7FD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CAFCA-FD00-EC56-65DB-77CC7A810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4164936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EED9E-7C69-1437-704F-8C2B9E3FC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We Have 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461BB-EE5A-37D9-58CD-6D3E11B90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Guides/Documentation</a:t>
            </a:r>
          </a:p>
          <a:p>
            <a:pPr lvl="1"/>
            <a:r>
              <a:rPr lang="en-US" dirty="0" err="1"/>
              <a:t>OSPool</a:t>
            </a:r>
            <a:r>
              <a:rPr lang="en-US" dirty="0"/>
              <a:t> Guides: </a:t>
            </a:r>
            <a:r>
              <a:rPr lang="en-US" dirty="0">
                <a:hlinkClick r:id="rId2"/>
              </a:rPr>
              <a:t>https://portal.osg-htc.org/documentation/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HTCondor</a:t>
            </a:r>
            <a:r>
              <a:rPr lang="en-US" dirty="0"/>
              <a:t> Manual: </a:t>
            </a:r>
            <a:r>
              <a:rPr lang="en-US" dirty="0">
                <a:hlinkClick r:id="rId3"/>
              </a:rPr>
              <a:t>https://htcondor.readthedocs.io/en/latest/index.html</a:t>
            </a:r>
            <a:r>
              <a:rPr lang="en-US" dirty="0"/>
              <a:t> </a:t>
            </a:r>
          </a:p>
          <a:p>
            <a:r>
              <a:rPr lang="en-US" dirty="0"/>
              <a:t>Tutorials</a:t>
            </a:r>
          </a:p>
          <a:p>
            <a:pPr lvl="1"/>
            <a:r>
              <a:rPr lang="en-US" dirty="0"/>
              <a:t>Tutorials on our main docs page</a:t>
            </a:r>
          </a:p>
          <a:p>
            <a:pPr lvl="2"/>
            <a:r>
              <a:rPr lang="en-US" sz="1400" dirty="0">
                <a:hlinkClick r:id="rId4"/>
              </a:rPr>
              <a:t>https://portal.osg-htc.org/documentation/htc_workloads/submitting_workloads/tutorial-command/</a:t>
            </a:r>
            <a:r>
              <a:rPr lang="en-US" sz="1400" dirty="0"/>
              <a:t> </a:t>
            </a:r>
          </a:p>
          <a:p>
            <a:pPr lvl="1"/>
            <a:r>
              <a:rPr lang="en-US" dirty="0"/>
              <a:t>Or on GitHub: </a:t>
            </a:r>
            <a:r>
              <a:rPr lang="en-US" dirty="0">
                <a:hlinkClick r:id="rId5"/>
              </a:rPr>
              <a:t>https://github.com/OSGConnect/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Or some default notebooks: </a:t>
            </a:r>
            <a:r>
              <a:rPr lang="en-US" dirty="0">
                <a:hlinkClick r:id="rId6"/>
              </a:rPr>
              <a:t>https://notebook.ospool.osg-htc.org/</a:t>
            </a:r>
            <a:r>
              <a:rPr lang="en-US" dirty="0"/>
              <a:t> </a:t>
            </a:r>
          </a:p>
          <a:p>
            <a:r>
              <a:rPr lang="en-US" dirty="0"/>
              <a:t>OSG School materials: </a:t>
            </a:r>
            <a:r>
              <a:rPr lang="en-US" dirty="0">
                <a:hlinkClick r:id="rId7"/>
              </a:rPr>
              <a:t>https://osg-htc.org/school-2024/materials/</a:t>
            </a:r>
            <a:r>
              <a:rPr lang="en-US" dirty="0"/>
              <a:t> </a:t>
            </a:r>
          </a:p>
          <a:p>
            <a:r>
              <a:rPr lang="en-US" dirty="0"/>
              <a:t>Videos and Slides</a:t>
            </a:r>
          </a:p>
          <a:p>
            <a:pPr lvl="1"/>
            <a:r>
              <a:rPr lang="en-US" dirty="0"/>
              <a:t>YouTube: </a:t>
            </a:r>
            <a:r>
              <a:rPr lang="en-US" dirty="0">
                <a:hlinkClick r:id="rId8"/>
              </a:rPr>
              <a:t>https://www.youtube.com/channel/UCVxyV0Lr1KiTeq7bTw3gwLw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Training materials: </a:t>
            </a:r>
            <a:r>
              <a:rPr lang="en-US" sz="1500" dirty="0">
                <a:hlinkClick r:id="rId9"/>
              </a:rPr>
              <a:t>https://portal.osg-htc.org/documentation/support_and_training/training/osgusertraining/</a:t>
            </a:r>
            <a:r>
              <a:rPr lang="en-US" sz="1500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09177-4234-7A17-1D99-B02B60A3B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FA7DCC-6261-6139-EF22-44368C678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52F02-4899-4D47-9F4E-B8B348B10624}" type="slidenum">
              <a:rPr lang="en-US" smtClean="0"/>
              <a:t>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6078B-27D3-3542-347E-BDB1C24DA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178445912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Stage 2: Estimate Access Point Needs</a:t>
            </a:r>
            <a:endParaRPr dirty="0"/>
          </a:p>
        </p:txBody>
      </p:sp>
      <p:sp>
        <p:nvSpPr>
          <p:cNvPr id="325" name="Google Shape;325;p5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marL="0" indent="0">
              <a:buNone/>
            </a:pPr>
            <a:r>
              <a:rPr lang="en" b="1" dirty="0">
                <a:solidFill>
                  <a:srgbClr val="0432FF"/>
                </a:solidFill>
              </a:rPr>
              <a:t>Do not forget about your Access Point – it is a shared resource, too!</a:t>
            </a:r>
            <a:endParaRPr b="1" dirty="0">
              <a:solidFill>
                <a:srgbClr val="0432FF"/>
              </a:solidFill>
            </a:endParaRPr>
          </a:p>
          <a:p>
            <a:pPr>
              <a:spcBef>
                <a:spcPts val="1333"/>
              </a:spcBef>
            </a:pPr>
            <a:r>
              <a:rPr lang="en" dirty="0"/>
              <a:t>Storage space for files</a:t>
            </a:r>
            <a:endParaRPr dirty="0"/>
          </a:p>
          <a:p>
            <a:pPr lvl="1"/>
            <a:r>
              <a:rPr lang="en" dirty="0"/>
              <a:t>Based on a run of 10 jobs, estimate total number and size of all files for full production</a:t>
            </a:r>
            <a:endParaRPr dirty="0"/>
          </a:p>
          <a:p>
            <a:pPr lvl="1"/>
            <a:r>
              <a:rPr lang="en" dirty="0"/>
              <a:t>Do you have enough storage space on the Access Point? If not, what options exist?</a:t>
            </a:r>
            <a:endParaRPr dirty="0"/>
          </a:p>
          <a:p>
            <a:pPr>
              <a:spcBef>
                <a:spcPts val="1333"/>
              </a:spcBef>
            </a:pPr>
            <a:r>
              <a:rPr lang="en" dirty="0"/>
              <a:t>Number of running jobs</a:t>
            </a:r>
            <a:endParaRPr dirty="0"/>
          </a:p>
          <a:p>
            <a:pPr lvl="1"/>
            <a:r>
              <a:rPr lang="en" dirty="0"/>
              <a:t>In theory, how many jobs could you have running at once?</a:t>
            </a:r>
            <a:endParaRPr dirty="0"/>
          </a:p>
          <a:p>
            <a:pPr lvl="1"/>
            <a:r>
              <a:rPr lang="en" dirty="0"/>
              <a:t>Each running job uses some CPU and memory on the Access Point itself</a:t>
            </a:r>
            <a:endParaRPr dirty="0"/>
          </a:p>
          <a:p>
            <a:pPr lvl="1"/>
            <a:r>
              <a:rPr lang="en" dirty="0"/>
              <a:t>If submitting over 10,000 jobs consider limiting (</a:t>
            </a:r>
            <a:r>
              <a:rPr lang="en" i="1" dirty="0"/>
              <a:t>throttling</a:t>
            </a:r>
            <a:r>
              <a:rPr lang="en" dirty="0"/>
              <a:t>) running and idle jobs on Access Point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DA61FCF-E81B-F8ED-4040-F94BF5D66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40</a:t>
            </a:fld>
            <a:endParaRPr lang="e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F22A4-9EDA-1982-F359-AC74FFE0E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F9263-5CCA-A9B5-ADDC-0454FEE19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4821945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spcBef>
                <a:spcPts val="0"/>
              </a:spcBef>
            </a:pPr>
            <a:r>
              <a:rPr lang="en"/>
              <a:t>Stage 3: Iterate in Steps of 10–100×</a:t>
            </a:r>
            <a:endParaRPr/>
          </a:p>
        </p:txBody>
      </p:sp>
      <p:sp>
        <p:nvSpPr>
          <p:cNvPr id="356" name="Google Shape;356;p6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850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" b="1"/>
              <a:t>By now, you have tested tens of jobs, maybe in a workflow; what next?</a:t>
            </a:r>
            <a:endParaRPr b="1"/>
          </a:p>
          <a:p>
            <a:pPr marL="609585" indent="-457189">
              <a:spcBef>
                <a:spcPts val="1333"/>
              </a:spcBef>
              <a:buSzPts val="1800"/>
              <a:buChar char="●"/>
            </a:pPr>
            <a:r>
              <a:rPr lang="en"/>
              <a:t>Continue scaling up in increments of 10–100 times the number of jobs</a:t>
            </a:r>
            <a:endParaRPr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All the considerations from Stage 2 apply at each increment</a:t>
            </a:r>
            <a:endParaRPr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Be sure to find, understand, and hopefully fix issues before moving on</a:t>
            </a:r>
            <a:endParaRPr/>
          </a:p>
          <a:p>
            <a:pPr marL="0" indent="0">
              <a:spcBef>
                <a:spcPts val="1333"/>
              </a:spcBef>
              <a:buNone/>
            </a:pPr>
            <a:r>
              <a:rPr lang="en" b="1"/>
              <a:t>As you scale up, a challenge is to distinguish among:</a:t>
            </a:r>
            <a:endParaRPr b="1"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Real issues with your jobs, workflow, resource requests, etc.</a:t>
            </a:r>
            <a:endParaRPr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Real issues with certain subsets of your jobs</a:t>
            </a:r>
            <a:endParaRPr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Temporary issues with the HTC infrastructure itself</a:t>
            </a:r>
            <a:endParaRPr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Bugs and other longer-lasting issues with the infrastructure</a:t>
            </a:r>
            <a:endParaRPr/>
          </a:p>
          <a:p>
            <a:pPr marL="609585" indent="-457189">
              <a:spcBef>
                <a:spcPts val="0"/>
              </a:spcBef>
              <a:buSzPts val="1800"/>
              <a:buChar char="●"/>
            </a:pPr>
            <a:r>
              <a:rPr lang="en"/>
              <a:t>We can help! Email us with support requests if you get stuck.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7D94C9-A597-467E-F8CE-A2AD9917E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41</a:t>
            </a:fld>
            <a:endParaRPr lang="en"/>
          </a:p>
        </p:txBody>
      </p:sp>
      <p:pic>
        <p:nvPicPr>
          <p:cNvPr id="3" name="Picture 2" descr="Shape&#10;&#10;Description automatically generated with low confidence">
            <a:extLst>
              <a:ext uri="{FF2B5EF4-FFF2-40B4-BE49-F238E27FC236}">
                <a16:creationId xmlns:a16="http://schemas.microsoft.com/office/drawing/2014/main" id="{88F42B98-C320-F98E-32EF-BE65E1551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0898" y="4058168"/>
            <a:ext cx="1991513" cy="199151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EEFE5-DDED-D1A0-9F63-F3A376A2A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F0B49-E984-BC26-FFDF-0771BD626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18457332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40463-0AA9-D7E6-A382-1E6A6E21B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C: File Organization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94AFF-E0F0-4085-8453-99A0587D41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worked example (similar to the exercises) on how you might organize the files in a job submission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78900-7BFE-6E88-D8EE-38728B031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57312-C0D7-6587-F0C7-5B776B0EB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6E698-80AD-D37F-B17A-FE0706D5E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44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SzPct val="111111"/>
            </a:pPr>
            <a:r>
              <a:rPr lang="en" b="1" dirty="0"/>
              <a:t>Example: Text Analysis</a:t>
            </a:r>
            <a:endParaRPr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44766C-B5CD-6555-4F56-E4CB5B0CA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43</a:t>
            </a:fld>
            <a:endParaRPr lang="en"/>
          </a:p>
        </p:txBody>
      </p:sp>
      <p:pic>
        <p:nvPicPr>
          <p:cNvPr id="210" name="Google Shape;210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200" y="1598884"/>
            <a:ext cx="11785600" cy="3002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47367" y="4663368"/>
            <a:ext cx="10641432" cy="211606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0EBB2-2C16-4EA3-F3E7-ADD10DFC2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3F32C-2250-D382-78CD-A84C8DFA9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39703477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SzPct val="111111"/>
            </a:pPr>
            <a:r>
              <a:rPr lang="en" b="1" dirty="0"/>
              <a:t>Organizational Plan For Our Files</a:t>
            </a:r>
            <a:endParaRPr b="1" dirty="0"/>
          </a:p>
        </p:txBody>
      </p:sp>
      <p:sp>
        <p:nvSpPr>
          <p:cNvPr id="218" name="Google Shape;218;p39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555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 fontScale="92500" lnSpcReduction="10000"/>
          </a:bodyPr>
          <a:lstStyle/>
          <a:p>
            <a:pPr marL="0" indent="0"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wordcount.sub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wordcount.py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" sz="1867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input/</a:t>
            </a:r>
            <a:endParaRPr sz="1867" b="1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867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Dracula.txt</a:t>
            </a:r>
            <a:endParaRPr sz="1867" b="1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867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67" b="1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output/</a:t>
            </a:r>
            <a:endParaRPr sz="1867" b="1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867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count.Dracula.txt</a:t>
            </a:r>
            <a:endParaRPr sz="1867" b="1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867" b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67" b="1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log/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job.0.log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errout/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job.0.out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job.0.err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2A8FC20-C34B-2011-5F30-CD626E9C91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44</a:t>
            </a:fld>
            <a:endParaRPr lang="en"/>
          </a:p>
        </p:txBody>
      </p:sp>
      <p:sp>
        <p:nvSpPr>
          <p:cNvPr id="217" name="Google Shape;217;p39"/>
          <p:cNvSpPr txBox="1"/>
          <p:nvPr/>
        </p:nvSpPr>
        <p:spPr>
          <a:xfrm>
            <a:off x="6046100" y="1688434"/>
            <a:ext cx="5376400" cy="2186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98181"/>
              </a:lnSpc>
              <a:buClr>
                <a:srgbClr val="000000"/>
              </a:buClr>
              <a:buSzPts val="1800"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will assume that we want to put our input files (books) in one folder, and our output files (word counts) in another folder.</a:t>
            </a:r>
          </a:p>
          <a:p>
            <a:pPr>
              <a:spcBef>
                <a:spcPts val="1600"/>
              </a:spcBef>
              <a:buClr>
                <a:srgbClr val="000000"/>
              </a:buClr>
              <a:buSzPts val="1400"/>
            </a:pPr>
            <a:endParaRPr sz="1867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9" name="Google Shape;219;p39"/>
          <p:cNvSpPr/>
          <p:nvPr/>
        </p:nvSpPr>
        <p:spPr>
          <a:xfrm>
            <a:off x="344200" y="4183467"/>
            <a:ext cx="2132800" cy="2267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7078333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SzPct val="111111"/>
            </a:pPr>
            <a:r>
              <a:rPr lang="en" b="1" dirty="0"/>
              <a:t>Organizational Plan For Our Files</a:t>
            </a:r>
            <a:endParaRPr b="1" dirty="0"/>
          </a:p>
        </p:txBody>
      </p:sp>
      <p:sp>
        <p:nvSpPr>
          <p:cNvPr id="225" name="Google Shape;225;p40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555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 fontScale="92500" lnSpcReduction="10000"/>
          </a:bodyPr>
          <a:lstStyle/>
          <a:p>
            <a:pPr marL="0" indent="0"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wordcount.sub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wordcount.py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input/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Dracula.txt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output/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count.Dracula.txt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buNone/>
            </a:pPr>
            <a:r>
              <a:rPr lang="en" sz="1867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67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log/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job.0.log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errout/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job.0.out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job.0.err</a:t>
            </a:r>
            <a:endParaRPr sz="1867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1867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573304-7234-DA5A-489A-51ACB7BF4DE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45</a:t>
            </a:fld>
            <a:endParaRPr lang="en"/>
          </a:p>
        </p:txBody>
      </p:sp>
      <p:sp>
        <p:nvSpPr>
          <p:cNvPr id="226" name="Google Shape;226;p40"/>
          <p:cNvSpPr txBox="1"/>
          <p:nvPr/>
        </p:nvSpPr>
        <p:spPr>
          <a:xfrm>
            <a:off x="6046100" y="1688434"/>
            <a:ext cx="5376400" cy="3115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98181"/>
              </a:lnSpc>
              <a:buClr>
                <a:srgbClr val="000000"/>
              </a:buClr>
              <a:buSzPts val="1800"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There are </a:t>
            </a:r>
            <a:r>
              <a:rPr lang="en" sz="2400" b="1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additional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files that will be produced by the job as well that we should consider – the HTCondor log, stdout and stderr. We’ll put these into two folders. 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lnSpc>
                <a:spcPct val="98181"/>
              </a:lnSpc>
              <a:spcBef>
                <a:spcPts val="1600"/>
              </a:spcBef>
              <a:buClr>
                <a:srgbClr val="000000"/>
              </a:buClr>
              <a:buSzPts val="1800"/>
            </a:pP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spcBef>
                <a:spcPts val="1600"/>
              </a:spcBef>
              <a:buClr>
                <a:srgbClr val="000000"/>
              </a:buClr>
              <a:buSzPts val="1400"/>
            </a:pPr>
            <a:endParaRPr sz="1867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634304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b="1" dirty="0"/>
              <a:t>Coordinate </a:t>
            </a:r>
            <a:r>
              <a:rPr lang="en" b="1" dirty="0" err="1"/>
              <a:t>HTCondor</a:t>
            </a:r>
            <a:r>
              <a:rPr lang="en" b="1" dirty="0"/>
              <a:t> and File Structure</a:t>
            </a:r>
            <a:endParaRPr b="1" dirty="0"/>
          </a:p>
        </p:txBody>
      </p:sp>
      <p:sp>
        <p:nvSpPr>
          <p:cNvPr id="232" name="Google Shape;232;p4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lnSpc>
                <a:spcPct val="95000"/>
              </a:lnSpc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wordcount.sub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95000"/>
              </a:lnSpc>
              <a:spcBef>
                <a:spcPts val="800"/>
              </a:spcBef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wordcount.py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95000"/>
              </a:lnSpc>
              <a:spcBef>
                <a:spcPts val="800"/>
              </a:spcBef>
              <a:buSzPts val="770"/>
              <a:buNone/>
            </a:pPr>
            <a:r>
              <a:rPr lang="en" sz="1813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input/</a:t>
            </a:r>
            <a:endParaRPr sz="1813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95000"/>
              </a:lnSpc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Dracula.txt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95000"/>
              </a:lnSpc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95000"/>
              </a:lnSpc>
              <a:spcBef>
                <a:spcPts val="800"/>
              </a:spcBef>
              <a:buSzPts val="770"/>
              <a:buNone/>
            </a:pPr>
            <a:r>
              <a:rPr lang="en" sz="1813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output/</a:t>
            </a:r>
            <a:endParaRPr sz="1813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95000"/>
              </a:lnSpc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count.Dracula.txt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95000"/>
              </a:lnSpc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95000"/>
              </a:lnSpc>
              <a:spcBef>
                <a:spcPts val="800"/>
              </a:spcBef>
              <a:buSzPts val="770"/>
              <a:buNone/>
            </a:pPr>
            <a:r>
              <a:rPr lang="en" sz="1813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log/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95000"/>
              </a:lnSpc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job.0.log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95000"/>
              </a:lnSpc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lnSpc>
                <a:spcPct val="95000"/>
              </a:lnSpc>
              <a:spcBef>
                <a:spcPts val="800"/>
              </a:spcBef>
              <a:buSzPts val="770"/>
              <a:buNone/>
            </a:pPr>
            <a:r>
              <a:rPr lang="en" sz="1813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errout/</a:t>
            </a:r>
            <a:endParaRPr sz="1813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95000"/>
              </a:lnSpc>
              <a:buSzPts val="770"/>
              <a:buNone/>
            </a:pPr>
            <a:r>
              <a:rPr lang="en" sz="1813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job.0.out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95000"/>
              </a:lnSpc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job.0.err</a:t>
            </a:r>
            <a:endParaRPr sz="1813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lnSpc>
                <a:spcPct val="95000"/>
              </a:lnSpc>
              <a:buSzPts val="770"/>
              <a:buNone/>
            </a:pPr>
            <a:r>
              <a:rPr lang="en" sz="1813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...</a:t>
            </a:r>
            <a:endParaRPr sz="1813">
              <a:solidFill>
                <a:srgbClr val="00000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C6C6BD9-21C7-A37C-B1FC-E3606B919D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46</a:t>
            </a:fld>
            <a:endParaRPr lang="en"/>
          </a:p>
        </p:txBody>
      </p:sp>
      <p:sp>
        <p:nvSpPr>
          <p:cNvPr id="233" name="Google Shape;233;p41"/>
          <p:cNvSpPr txBox="1"/>
          <p:nvPr/>
        </p:nvSpPr>
        <p:spPr>
          <a:xfrm>
            <a:off x="5392616" y="1688233"/>
            <a:ext cx="6383684" cy="46908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# submit file name: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wordcount.submit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executable =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wordcount.py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arguments = 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Dracula.txt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transfer_input_files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b="1" dirty="0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inputs/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Dracula.txt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r>
              <a:rPr lang="en" b="1" dirty="0" err="1">
                <a:latin typeface="Consolas"/>
                <a:ea typeface="Consolas"/>
                <a:cs typeface="Consolas"/>
                <a:sym typeface="Consolas"/>
              </a:rPr>
              <a:t>transfer_output_remaps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\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“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count.Dracula.txt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b="1" dirty="0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outputs/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count.Dracula.txt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”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log = </a:t>
            </a:r>
            <a:r>
              <a:rPr lang="en" b="1" dirty="0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logs/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$(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ProcId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).log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error = </a:t>
            </a:r>
            <a:r>
              <a:rPr lang="en" b="1" dirty="0" err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errout</a:t>
            </a:r>
            <a:r>
              <a:rPr lang="en" b="1" dirty="0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$(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ProcId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).err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output = </a:t>
            </a:r>
            <a:r>
              <a:rPr lang="en" b="1" dirty="0" err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errout</a:t>
            </a:r>
            <a:r>
              <a:rPr lang="en" b="1" dirty="0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$(</a:t>
            </a:r>
            <a:r>
              <a:rPr lang="en" dirty="0" err="1">
                <a:latin typeface="Consolas"/>
                <a:ea typeface="Consolas"/>
                <a:cs typeface="Consolas"/>
                <a:sym typeface="Consolas"/>
              </a:rPr>
              <a:t>ProcId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).out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endParaRPr dirty="0">
              <a:latin typeface="Consolas"/>
              <a:ea typeface="Consolas"/>
              <a:cs typeface="Consolas"/>
              <a:sym typeface="Consolas"/>
            </a:endParaRPr>
          </a:p>
          <a:p>
            <a:pPr>
              <a:lnSpc>
                <a:spcPct val="115000"/>
              </a:lnSpc>
            </a:pP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queue 1</a:t>
            </a:r>
            <a:endParaRPr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3753929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SzPct val="111111"/>
            </a:pPr>
            <a:r>
              <a:rPr lang="en" b="1" dirty="0" err="1"/>
              <a:t>HTCondor</a:t>
            </a:r>
            <a:r>
              <a:rPr lang="en" b="1" dirty="0"/>
              <a:t> Options for Organizing Files</a:t>
            </a:r>
            <a:endParaRPr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6B0BE7-B867-C7F4-DEBF-25C44EFE0E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47</a:t>
            </a:fld>
            <a:endParaRPr lang="en"/>
          </a:p>
        </p:txBody>
      </p:sp>
      <p:graphicFrame>
        <p:nvGraphicFramePr>
          <p:cNvPr id="239" name="Google Shape;239;p42"/>
          <p:cNvGraphicFramePr/>
          <p:nvPr/>
        </p:nvGraphicFramePr>
        <p:xfrm>
          <a:off x="235039" y="1536567"/>
          <a:ext cx="11736530" cy="4274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9430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19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15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8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2000" b="1" u="none" strike="noStrike" cap="none"/>
                        <a:t>Syntax</a:t>
                      </a:r>
                      <a:endParaRPr sz="2000" b="1" u="none" strike="noStrike" cap="none"/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2000" b="1" u="none" strike="noStrike" cap="none"/>
                        <a:t>Purpose</a:t>
                      </a:r>
                      <a:endParaRPr sz="2000" b="1" u="none" strike="noStrike" cap="none"/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Arial"/>
                        <a:buNone/>
                      </a:pPr>
                      <a:r>
                        <a:rPr lang="en" sz="2000" b="1" u="none" strike="noStrike" cap="none" dirty="0"/>
                        <a:t>Features</a:t>
                      </a:r>
                      <a:endParaRPr sz="2000" b="1" u="none" strike="noStrike" cap="none" dirty="0"/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2716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strike="noStrike" cap="none" dirty="0" err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Transfer_output_remaps</a:t>
                      </a:r>
                      <a:r>
                        <a:rPr lang="en" sz="1900" u="none" strike="noStrike" cap="none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= </a:t>
                      </a:r>
                      <a:r>
                        <a:rPr lang="en" sz="1900" b="0" u="none" strike="noStrike" cap="none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“</a:t>
                      </a:r>
                      <a:r>
                        <a:rPr lang="en" sz="1900" b="0" u="none" strike="noStrike" cap="none" dirty="0">
                          <a:solidFill>
                            <a:schemeClr val="tx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file1.out=path/to/file1.out;</a:t>
                      </a:r>
                      <a:endParaRPr sz="1900" b="0" u="none" strike="noStrike" cap="none" dirty="0">
                        <a:solidFill>
                          <a:schemeClr val="tx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b="0" u="none" strike="noStrike" cap="none" dirty="0">
                          <a:solidFill>
                            <a:schemeClr val="tx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file2.out=path/to/renamedFile2.out”</a:t>
                      </a:r>
                      <a:endParaRPr sz="1900" b="0" u="none" strike="noStrike" cap="none" dirty="0">
                        <a:solidFill>
                          <a:schemeClr val="tx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sz="1300" u="none" strike="noStrike" cap="none" dirty="0">
                        <a:highlight>
                          <a:srgbClr val="EFEFEF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strike="noStrike" cap="none"/>
                        <a:t>Used to save output files in a specific path and using a certain name</a:t>
                      </a:r>
                      <a:endParaRPr sz="1900" u="none" strike="noStrike" cap="none"/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strike="noStrike" cap="none" dirty="0"/>
                        <a:t>- Used to save output files to a </a:t>
                      </a:r>
                      <a:r>
                        <a:rPr lang="en" sz="1900" b="1" u="none" strike="noStrike" cap="none" dirty="0">
                          <a:solidFill>
                            <a:srgbClr val="C00000"/>
                          </a:solidFill>
                        </a:rPr>
                        <a:t>specific folder</a:t>
                      </a:r>
                      <a:endParaRPr sz="1900" b="1" u="none" strike="noStrike" cap="none" dirty="0">
                        <a:solidFill>
                          <a:srgbClr val="C00000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strike="noStrike" cap="none" dirty="0"/>
                        <a:t>- Used to </a:t>
                      </a:r>
                      <a:r>
                        <a:rPr lang="en" sz="1900" b="1" u="none" strike="noStrike" cap="none" dirty="0">
                          <a:solidFill>
                            <a:srgbClr val="C00000"/>
                          </a:solidFill>
                        </a:rPr>
                        <a:t>rename</a:t>
                      </a:r>
                      <a:r>
                        <a:rPr lang="en" sz="1900" u="none" strike="noStrike" cap="none" dirty="0"/>
                        <a:t> output files to avoid writing over existing files</a:t>
                      </a:r>
                      <a:endParaRPr sz="19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900" u="none" strike="noStrike" cap="none" dirty="0"/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5068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strike="noStrike" cap="none" dirty="0" err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Initialdir</a:t>
                      </a:r>
                      <a:r>
                        <a:rPr lang="en" sz="1900" u="none" strike="noStrike" cap="none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= path/to/</a:t>
                      </a:r>
                      <a:r>
                        <a:rPr lang="en" sz="1900" u="none" strike="noStrike" cap="none" dirty="0" err="1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initialDirectory</a:t>
                      </a:r>
                      <a:endParaRPr sz="1900" u="none" strike="noStrike" cap="none" dirty="0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strike="noStrike" cap="none"/>
                        <a:t>Sets the submission directory for each job. When set, this is becomes the base path where output files will be saved.</a:t>
                      </a:r>
                      <a:endParaRPr sz="1900" u="none" strike="noStrike" cap="none"/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strike="noStrike" cap="none" dirty="0"/>
                        <a:t>- Used to submit multiple jobs from </a:t>
                      </a:r>
                      <a:r>
                        <a:rPr lang="en" sz="1900" b="1" u="none" strike="noStrike" cap="none" dirty="0">
                          <a:solidFill>
                            <a:srgbClr val="C00000"/>
                          </a:solidFill>
                        </a:rPr>
                        <a:t>different directories</a:t>
                      </a:r>
                      <a:endParaRPr sz="1900" b="1" u="none" strike="noStrike" cap="none" dirty="0">
                        <a:solidFill>
                          <a:srgbClr val="C00000"/>
                        </a:solidFill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900" u="none" strike="noStrike" cap="none" dirty="0"/>
                        <a:t>- Used to avoid having to write some paths in other submit file values</a:t>
                      </a:r>
                      <a:endParaRPr sz="1900" u="none" strike="noStrike" cap="none" dirty="0"/>
                    </a:p>
                  </a:txBody>
                  <a:tcPr marL="121900" marR="121900" marT="121900" marB="121900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0" name="Google Shape;240;p42"/>
          <p:cNvSpPr txBox="1"/>
          <p:nvPr/>
        </p:nvSpPr>
        <p:spPr>
          <a:xfrm flipH="1">
            <a:off x="291700" y="6093000"/>
            <a:ext cx="11360800" cy="53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en" sz="1867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Information:</a:t>
            </a:r>
            <a:r>
              <a:rPr lang="en" sz="186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https://htcondor.readthedocs.io/en/latest/users-manual/file-transfer.html</a:t>
            </a:r>
            <a:endParaRPr sz="1867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4128594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pPr>
              <a:buSzPct val="111111"/>
            </a:pPr>
            <a:r>
              <a:rPr lang="en" b="1" dirty="0"/>
              <a:t>Return Output to Specified Directory with </a:t>
            </a:r>
            <a:r>
              <a:rPr lang="en" b="1" dirty="0" err="1"/>
              <a:t>InitialDir</a:t>
            </a:r>
            <a:endParaRPr b="1" dirty="0"/>
          </a:p>
        </p:txBody>
      </p:sp>
      <p:sp>
        <p:nvSpPr>
          <p:cNvPr id="246" name="Google Shape;246;p4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marL="0" indent="0">
              <a:buSzPct val="124567"/>
              <a:buNone/>
            </a:pPr>
            <a:r>
              <a:rPr lang="en" sz="2267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submission_dir</a:t>
            </a:r>
            <a:r>
              <a:rPr lang="en" sz="2267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2267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spcBef>
                <a:spcPts val="800"/>
              </a:spcBef>
              <a:buSzPct val="124567"/>
              <a:buNone/>
            </a:pPr>
            <a:r>
              <a:rPr lang="en" sz="2267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267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job.sub</a:t>
            </a:r>
            <a:endParaRPr sz="2267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spcBef>
                <a:spcPts val="800"/>
              </a:spcBef>
              <a:buSzPct val="124567"/>
              <a:buNone/>
            </a:pPr>
            <a:r>
              <a:rPr lang="en" sz="2267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267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exec.py</a:t>
            </a:r>
            <a:endParaRPr sz="2267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spcBef>
                <a:spcPts val="800"/>
              </a:spcBef>
              <a:buSzPct val="124567"/>
              <a:buNone/>
            </a:pPr>
            <a:r>
              <a:rPr lang="en" sz="2267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2267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shared_vars.txt</a:t>
            </a:r>
            <a:endParaRPr sz="2267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>
              <a:spcBef>
                <a:spcPts val="800"/>
              </a:spcBef>
              <a:buSzPct val="124567"/>
              <a:buNone/>
            </a:pPr>
            <a:r>
              <a:rPr lang="en" sz="2267" b="1" dirty="0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  results/</a:t>
            </a:r>
            <a:endParaRPr sz="2267" b="1" dirty="0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828754" indent="0">
              <a:buSzPct val="124567"/>
              <a:buNone/>
            </a:pPr>
            <a:r>
              <a:rPr lang="en" sz="2267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input.txt</a:t>
            </a:r>
            <a:endParaRPr sz="2267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828754" indent="0">
              <a:spcBef>
                <a:spcPts val="800"/>
              </a:spcBef>
              <a:buSzPct val="124567"/>
              <a:buNone/>
            </a:pPr>
            <a:r>
              <a:rPr lang="en" sz="2267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output.txt</a:t>
            </a:r>
            <a:endParaRPr sz="2267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828754" indent="0">
              <a:spcBef>
                <a:spcPts val="800"/>
              </a:spcBef>
              <a:buSzPct val="124567"/>
              <a:buNone/>
            </a:pPr>
            <a:r>
              <a:rPr lang="en" sz="2267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job.err</a:t>
            </a:r>
            <a:endParaRPr sz="2267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19170" indent="609585">
              <a:spcBef>
                <a:spcPts val="800"/>
              </a:spcBef>
              <a:buSzPct val="124567"/>
              <a:buNone/>
            </a:pPr>
            <a:r>
              <a:rPr lang="en" sz="2267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job.log</a:t>
            </a:r>
            <a:endParaRPr sz="2267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1219170" indent="0">
              <a:spcBef>
                <a:spcPts val="800"/>
              </a:spcBef>
              <a:buSzPct val="124567"/>
              <a:buNone/>
            </a:pPr>
            <a:r>
              <a:rPr lang="en" sz="2267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	</a:t>
            </a:r>
            <a:r>
              <a:rPr lang="en" sz="2267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job.out</a:t>
            </a:r>
            <a:endParaRPr sz="2267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Aft>
                <a:spcPts val="1600"/>
              </a:spcAft>
              <a:buSzPct val="117647"/>
              <a:buNone/>
            </a:pP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6521A7-8B92-17F6-633E-C1E2895931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48</a:t>
            </a:fld>
            <a:endParaRPr lang="en"/>
          </a:p>
        </p:txBody>
      </p:sp>
      <p:pic>
        <p:nvPicPr>
          <p:cNvPr id="247" name="Google Shape;247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5534" y="1830770"/>
            <a:ext cx="5628199" cy="41189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98015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>
              <a:buSzPct val="111111"/>
            </a:pPr>
            <a:r>
              <a:rPr lang="en" b="1" dirty="0"/>
              <a:t>Separate Jobs with </a:t>
            </a:r>
            <a:r>
              <a:rPr lang="en" b="1" dirty="0" err="1"/>
              <a:t>InitialDir</a:t>
            </a:r>
            <a:endParaRPr b="1" dirty="0"/>
          </a:p>
        </p:txBody>
      </p:sp>
      <p:sp>
        <p:nvSpPr>
          <p:cNvPr id="253" name="Google Shape;253;p4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0" indent="0"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submission_dir/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job.submit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analyze.exe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Bef>
                <a:spcPts val="800"/>
              </a:spcBef>
              <a:buNone/>
            </a:pPr>
            <a:r>
              <a:rPr lang="en" sz="20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2000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job0/</a:t>
            </a:r>
            <a:endParaRPr sz="2000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file.in job.log job.err     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file.out job.out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0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2000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job1/</a:t>
            </a:r>
            <a:endParaRPr sz="2000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0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file.in job.log job.err     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file.out job.out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0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2000" b="1">
                <a:solidFill>
                  <a:srgbClr val="0600FE"/>
                </a:solidFill>
                <a:latin typeface="Consolas"/>
                <a:ea typeface="Consolas"/>
                <a:cs typeface="Consolas"/>
                <a:sym typeface="Consolas"/>
              </a:rPr>
              <a:t>job2/ </a:t>
            </a:r>
            <a:endParaRPr sz="2000" b="1">
              <a:solidFill>
                <a:srgbClr val="0600F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file.in job.log job.err     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None/>
            </a:pPr>
            <a:r>
              <a:rPr lang="en"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    file.out job.out</a:t>
            </a:r>
            <a:endParaRPr sz="200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spcAft>
                <a:spcPts val="160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A79397-6FF1-5279-2E9A-6845B038FF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49</a:t>
            </a:fld>
            <a:endParaRPr lang="en"/>
          </a:p>
        </p:txBody>
      </p:sp>
      <p:pic>
        <p:nvPicPr>
          <p:cNvPr id="254" name="Google Shape;254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40467" y="1444200"/>
            <a:ext cx="5648935" cy="45158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0591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47D07-924E-5328-7CB8-81B5266DC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E1E7FD82-B2D9-0194-2C9A-D7FDA7B23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587" y="1640959"/>
            <a:ext cx="6874826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E47929B-1D1D-CB2B-D4C2-57D119C195F4}"/>
              </a:ext>
            </a:extLst>
          </p:cNvPr>
          <p:cNvSpPr txBox="1"/>
          <p:nvPr/>
        </p:nvSpPr>
        <p:spPr>
          <a:xfrm>
            <a:off x="838200" y="5807631"/>
            <a:ext cx="10294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portal.osg-htc.org</a:t>
            </a:r>
            <a:r>
              <a:rPr lang="en-US" dirty="0"/>
              <a:t>/documentation/</a:t>
            </a:r>
            <a:r>
              <a:rPr lang="en-US" dirty="0" err="1"/>
              <a:t>htc_workloads</a:t>
            </a:r>
            <a:r>
              <a:rPr lang="en-US" dirty="0"/>
              <a:t>/</a:t>
            </a:r>
            <a:r>
              <a:rPr lang="en-US" dirty="0" err="1"/>
              <a:t>workload_planning</a:t>
            </a:r>
            <a:r>
              <a:rPr lang="en-US" dirty="0"/>
              <a:t>/roadmap/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2D06C8E-7786-B4BD-C4B9-AB57A872E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DB756B7-88BA-B7E4-5C4D-93119DE92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06C096DD-ED0A-EF45-C901-64BF22110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1995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b="1" dirty="0"/>
              <a:t>Organizing Data Files</a:t>
            </a:r>
            <a:endParaRPr b="1" dirty="0"/>
          </a:p>
        </p:txBody>
      </p:sp>
      <p:sp>
        <p:nvSpPr>
          <p:cNvPr id="260" name="Google Shape;260;p4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dirty="0">
                <a:solidFill>
                  <a:srgbClr val="000000"/>
                </a:solidFill>
              </a:rPr>
              <a:t>Some HTC systems will have you place small files in one directory and larger files in a different directory. </a:t>
            </a:r>
          </a:p>
          <a:p>
            <a:pPr marL="0" indent="0">
              <a:buNone/>
            </a:pPr>
            <a:endParaRPr lang="en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" dirty="0">
                <a:solidFill>
                  <a:srgbClr val="000000"/>
                </a:solidFill>
              </a:rPr>
              <a:t>For example, on ap40 (an </a:t>
            </a:r>
            <a:r>
              <a:rPr lang="en" dirty="0" err="1">
                <a:solidFill>
                  <a:srgbClr val="000000"/>
                </a:solidFill>
              </a:rPr>
              <a:t>OSPool</a:t>
            </a:r>
            <a:r>
              <a:rPr lang="en" dirty="0">
                <a:solidFill>
                  <a:srgbClr val="000000"/>
                </a:solidFill>
              </a:rPr>
              <a:t> Access Point), we place files less than 1GB in /home and larger files in an OSDF origin. </a:t>
            </a: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" dirty="0">
                <a:solidFill>
                  <a:srgbClr val="000000"/>
                </a:solidFill>
              </a:rPr>
              <a:t>Once inputs and outputs are placed in the right location, use the appropriate </a:t>
            </a:r>
            <a:r>
              <a:rPr lang="en" dirty="0" err="1">
                <a:solidFill>
                  <a:srgbClr val="000000"/>
                </a:solidFill>
              </a:rPr>
              <a:t>HTCondor</a:t>
            </a:r>
            <a:r>
              <a:rPr lang="en" dirty="0">
                <a:solidFill>
                  <a:srgbClr val="000000"/>
                </a:solidFill>
              </a:rPr>
              <a:t> file transfer options to move the data to jobs. 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4D5838-CB74-1EDF-66CA-EC21EEBC24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105716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98F23-2AA5-649F-5508-D77BDFAF5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D: Adding Arguments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83243D-402F-8715-69DD-7CBF28B0D1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use arguments in R, Python and bash</a:t>
            </a:r>
          </a:p>
          <a:p>
            <a:r>
              <a:rPr lang="en-US" dirty="0">
                <a:hlinkClick r:id="rId2"/>
              </a:rPr>
              <a:t>https://gist.github.com/ChristinaLK/a672cdd5dc0c0664557befb4df69d98e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180AC-B5D2-4B6D-CFA4-C2B088088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6CD18-0E87-C5DC-71C9-469A0EC92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BC208-E957-8090-9EB9-DDEAFEB78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1244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5355E3-0C2A-2F82-16AA-3E0E15D52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Arguments in 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750721-F00A-2423-68C9-FD869F619607}"/>
              </a:ext>
            </a:extLst>
          </p:cNvPr>
          <p:cNvSpPr txBox="1"/>
          <p:nvPr/>
        </p:nvSpPr>
        <p:spPr>
          <a:xfrm>
            <a:off x="748614" y="1810950"/>
            <a:ext cx="5132173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python3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args.py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 hello True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[“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args.py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”, “1”, “hello”, “True”]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”1”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“results1.csv”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EEBD928-B607-5D52-AADB-843C884224ED}"/>
              </a:ext>
            </a:extLst>
          </p:cNvPr>
          <p:cNvSpPr txBox="1"/>
          <p:nvPr/>
        </p:nvSpPr>
        <p:spPr>
          <a:xfrm>
            <a:off x="6052751" y="1810950"/>
            <a:ext cx="5390635" cy="34163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args.py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sys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values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sys.argv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print(values) </a:t>
            </a:r>
          </a:p>
          <a:p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jobnumber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values[1]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jobnumber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outfile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'results'+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jobnumber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+ '.csv’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outfile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3" name="Date Placeholder 42">
            <a:extLst>
              <a:ext uri="{FF2B5EF4-FFF2-40B4-BE49-F238E27FC236}">
                <a16:creationId xmlns:a16="http://schemas.microsoft.com/office/drawing/2014/main" id="{6C38374D-FED6-CEEA-7507-E8B5FA8E2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44" name="Footer Placeholder 43">
            <a:extLst>
              <a:ext uri="{FF2B5EF4-FFF2-40B4-BE49-F238E27FC236}">
                <a16:creationId xmlns:a16="http://schemas.microsoft.com/office/drawing/2014/main" id="{3C90859E-3A4C-ACA8-54FA-66BFF4AC7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45" name="Slide Number Placeholder 44">
            <a:extLst>
              <a:ext uri="{FF2B5EF4-FFF2-40B4-BE49-F238E27FC236}">
                <a16:creationId xmlns:a16="http://schemas.microsoft.com/office/drawing/2014/main" id="{AABE7D63-759D-1E05-797A-B04C594F0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62255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DD73E-AE68-CFC8-5D11-2F40DEA94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Arguments in 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FC4513-AECD-AB06-0AB4-39F6C15019F8}"/>
              </a:ext>
            </a:extLst>
          </p:cNvPr>
          <p:cNvSpPr txBox="1"/>
          <p:nvPr/>
        </p:nvSpPr>
        <p:spPr>
          <a:xfrm>
            <a:off x="748614" y="1810950"/>
            <a:ext cx="5132173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Rscript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args.R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 hello True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“1”, “hello”, “True”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”1”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 “results1.csv”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F1FD20-2B06-E138-CD26-28D119E1C04D}"/>
              </a:ext>
            </a:extLst>
          </p:cNvPr>
          <p:cNvSpPr txBox="1"/>
          <p:nvPr/>
        </p:nvSpPr>
        <p:spPr>
          <a:xfrm>
            <a:off x="6052751" y="1810950"/>
            <a:ext cx="5390635" cy="34163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args.R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values &lt;-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commandArgs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trailingOnly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=TRUE)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print(values)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jobnumber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&lt;- values[1]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jobnumber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outfile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&lt;- 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paste0('results',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jobnumber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,'.csv')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print(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outfile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273893A-4853-152E-B43D-E1B158ADD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FA54C02-8ABB-A30C-E0F8-3225BAF90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6FF3E31-57EE-26B9-60B0-D75B4A011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89166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5355E3-0C2A-2F82-16AA-3E0E15D52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Arguments in Bash (shell)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9B4445-598E-EC35-4C95-B3BF331FC3F8}"/>
              </a:ext>
            </a:extLst>
          </p:cNvPr>
          <p:cNvSpPr txBox="1"/>
          <p:nvPr/>
        </p:nvSpPr>
        <p:spPr>
          <a:xfrm>
            <a:off x="748614" y="1810950"/>
            <a:ext cx="5132173" cy="147732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$ ./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args.sh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 hello True</a:t>
            </a:r>
          </a:p>
          <a:p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 hello True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</a:p>
          <a:p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results1.csv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3D1DBD-1358-8366-F4F6-91F28EA1CCC8}"/>
              </a:ext>
            </a:extLst>
          </p:cNvPr>
          <p:cNvSpPr txBox="1"/>
          <p:nvPr/>
        </p:nvSpPr>
        <p:spPr>
          <a:xfrm>
            <a:off x="6052751" y="1810950"/>
            <a:ext cx="5390635" cy="34163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##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args.sh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sys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values=$@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echo values</a:t>
            </a:r>
          </a:p>
          <a:p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jobnumber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=$1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echo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jobnumber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outfile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=results${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jobnumber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}.csv</a:t>
            </a:r>
          </a:p>
          <a:p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echo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outfile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27398D8-961D-5818-CD75-059159C4C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027D115-6C7C-37E4-0FB1-197B1A7B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5289695-E0FF-F295-FA2D-A6500B557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5708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5AA7B-1E8D-2EF2-CCEE-0EB5219E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E: Automation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2FD602-F305-2DDB-F6AA-59165B8C68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tools that are useful for automating things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DBEA4-11A3-8D0A-A7A3-E95DACC88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15DC3-0DED-1B62-C160-C1C145903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952F6-5E7A-1EE5-AE07-2DB0CBE8E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553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92E707-0360-C2F7-4897-075F0C663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Unix Tips and Tricks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C6A44E-D0A5-6BA6-5656-B608910B2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Aliases and shell configuration: </a:t>
            </a:r>
            <a:r>
              <a:rPr lang="en-US" dirty="0">
                <a:hlinkClick r:id="rId2"/>
              </a:rPr>
              <a:t>https://carpentries-incubator.github.io/shell-extras/07-aliases/index.html</a:t>
            </a:r>
            <a:r>
              <a:rPr lang="en-US" dirty="0"/>
              <a:t> </a:t>
            </a:r>
          </a:p>
          <a:p>
            <a:r>
              <a:rPr lang="en-US" dirty="0"/>
              <a:t>SSH configuration (for example: </a:t>
            </a:r>
            <a:r>
              <a:rPr lang="en-US" dirty="0">
                <a:hlinkClick r:id="rId3"/>
              </a:rPr>
              <a:t>https://chtc.cs.wisc.edu/uw-research-computing/configure-ssh</a:t>
            </a:r>
            <a:r>
              <a:rPr lang="en-US" dirty="0"/>
              <a:t>)</a:t>
            </a:r>
          </a:p>
          <a:p>
            <a:r>
              <a:rPr lang="en-US" dirty="0"/>
              <a:t>Super useful shell commands: cut, grep, sort, </a:t>
            </a:r>
            <a:r>
              <a:rPr lang="en-US" dirty="0" err="1"/>
              <a:t>uniq</a:t>
            </a:r>
            <a:r>
              <a:rPr lang="en-US" dirty="0"/>
              <a:t>, head, tail (plus pipes: </a:t>
            </a:r>
            <a:r>
              <a:rPr lang="en-US" dirty="0">
                <a:hlinkClick r:id="rId4"/>
              </a:rPr>
              <a:t>https://swcarpentry.github.io/shell-novice/04-pipefilter.html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Just for fun, see your most commonly used commands with: </a:t>
            </a:r>
          </a:p>
          <a:p>
            <a:pPr lvl="1"/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cat ~/.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bash_history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| cut -d " " -f 1 | sort |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uniq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-c | sort -nr | head -n 20</a:t>
            </a:r>
          </a:p>
          <a:p>
            <a:r>
              <a:rPr lang="en-US" dirty="0"/>
              <a:t>Scripting! </a:t>
            </a:r>
            <a:r>
              <a:rPr lang="en-US" dirty="0">
                <a:hlinkClick r:id="rId5"/>
              </a:rPr>
              <a:t>https://swcarpentry.github.io/shell-novice/06-script.html</a:t>
            </a:r>
            <a:r>
              <a:rPr lang="en-US" dirty="0"/>
              <a:t> 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C4F4FC4-A47D-15DD-33FD-29C890CA9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4787D79-A05E-8C36-18AA-96DD85DDC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4A7919F-B745-01D5-3796-48A44C95F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68236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58CFF-2493-468A-B4F0-9CD6BD079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F: Job Information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7A3F2B-2BB9-11E0-F302-B4A1D2FFDF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to get more information about your jobs using </a:t>
            </a:r>
            <a:r>
              <a:rPr lang="en-US" dirty="0" err="1"/>
              <a:t>HTCondor</a:t>
            </a:r>
            <a:r>
              <a:rPr lang="en-US" dirty="0"/>
              <a:t> job attributes and searching through the log file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FBB3C-7669-43C7-F76D-FCB5FCE62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1075C-0DA4-C819-D4C9-E1CCA9EE0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F88F3-CCF0-704A-5074-1BA2D3FC5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0DC3F-CD58-9914-BC24-CCE2D174A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821" y="365125"/>
            <a:ext cx="10515600" cy="1325563"/>
          </a:xfrm>
        </p:spPr>
        <p:txBody>
          <a:bodyPr/>
          <a:lstStyle/>
          <a:p>
            <a:r>
              <a:rPr lang="en-US" b="1" dirty="0"/>
              <a:t>Job Attributes with </a:t>
            </a:r>
            <a:r>
              <a:rPr lang="en-US" b="1" dirty="0" err="1"/>
              <a:t>condor_q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4BC83-0D99-53DB-17F3-F457EB920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821" y="170535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HTCondor</a:t>
            </a:r>
            <a:r>
              <a:rPr lang="en-US" b="1" dirty="0"/>
              <a:t> stores a list of information about each job. </a:t>
            </a:r>
            <a:br>
              <a:rPr lang="en-US" b="1" dirty="0"/>
            </a:br>
            <a:endParaRPr lang="en-US" b="1" dirty="0"/>
          </a:p>
          <a:p>
            <a:pPr marL="0" indent="0">
              <a:buNone/>
            </a:pPr>
            <a:r>
              <a:rPr lang="en-US" dirty="0"/>
              <a:t>This information is stored in this format: </a:t>
            </a:r>
          </a:p>
          <a:p>
            <a:pPr lvl="1"/>
            <a:r>
              <a:rPr lang="en-US" b="1" dirty="0" err="1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AttributeName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value</a:t>
            </a:r>
          </a:p>
          <a:p>
            <a:pPr marL="0" indent="0">
              <a:buNone/>
            </a:pPr>
            <a:r>
              <a:rPr lang="en-US" dirty="0"/>
              <a:t>You can find a list of attributes for a single job by running: </a:t>
            </a:r>
          </a:p>
          <a:p>
            <a:pPr lvl="1"/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condor_q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-l </a:t>
            </a:r>
            <a:r>
              <a:rPr lang="en-US" i="1" dirty="0" err="1">
                <a:latin typeface="Consolas" panose="020B0609020204030204" pitchFamily="49" charset="0"/>
                <a:cs typeface="Consolas" panose="020B0609020204030204" pitchFamily="49" charset="0"/>
              </a:rPr>
              <a:t>JobID</a:t>
            </a:r>
            <a:endParaRPr lang="en-US" i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You can print out specific attributes by using the “format” or “auto-format” flags with an </a:t>
            </a:r>
            <a:r>
              <a:rPr lang="en-US" dirty="0" err="1"/>
              <a:t>HTCondor</a:t>
            </a:r>
            <a:r>
              <a:rPr lang="en-US" dirty="0"/>
              <a:t> command: </a:t>
            </a:r>
          </a:p>
          <a:p>
            <a:pPr lvl="1"/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condor_q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af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Attribute1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Attribute2</a:t>
            </a:r>
          </a:p>
          <a:p>
            <a:pPr lvl="1"/>
            <a:r>
              <a:rPr lang="en-US" dirty="0"/>
              <a:t>adds job number: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condor_q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af:j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Attribute1</a:t>
            </a:r>
            <a:r>
              <a:rPr lang="en-US" b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b="1" i="1" dirty="0">
                <a:solidFill>
                  <a:schemeClr val="accent6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Attribute2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46DEA-4B4E-1B44-CE86-9254B3F51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FC78D4-CFB2-4B44-8E90-7F8447AB6F8A}" type="slidenum">
              <a:rPr lang="en-US" smtClean="0"/>
              <a:t>58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CE0B6-48C5-BDF9-27E1-EE127FD6D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BFAEED7-1B4B-6612-246D-1E87BCB2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3515265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74C3B-D618-AF4D-0B26-092F6190F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Interesting Job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29424-A9A7-7122-F5AA-5F12B79183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90688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Job identifying information</a:t>
            </a:r>
          </a:p>
          <a:p>
            <a:pPr lvl="1"/>
            <a:r>
              <a:rPr lang="en-US" dirty="0" err="1"/>
              <a:t>ClusterID</a:t>
            </a:r>
            <a:endParaRPr lang="en-US" dirty="0"/>
          </a:p>
          <a:p>
            <a:pPr lvl="1"/>
            <a:r>
              <a:rPr lang="en-US" dirty="0" err="1"/>
              <a:t>ProcID</a:t>
            </a:r>
            <a:endParaRPr lang="en-US" dirty="0"/>
          </a:p>
          <a:p>
            <a:pPr lvl="1"/>
            <a:r>
              <a:rPr lang="en-US" dirty="0" err="1"/>
              <a:t>Cmd</a:t>
            </a:r>
            <a:endParaRPr lang="en-US" dirty="0"/>
          </a:p>
          <a:p>
            <a:pPr lvl="1"/>
            <a:r>
              <a:rPr lang="en-US" dirty="0"/>
              <a:t>Arguments</a:t>
            </a:r>
          </a:p>
          <a:p>
            <a:pPr lvl="1"/>
            <a:r>
              <a:rPr lang="en-US" dirty="0" err="1"/>
              <a:t>UserLog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Where it ran</a:t>
            </a:r>
          </a:p>
          <a:p>
            <a:pPr lvl="1"/>
            <a:r>
              <a:rPr lang="en-US" dirty="0" err="1"/>
              <a:t>LastRemoteHost</a:t>
            </a:r>
            <a:endParaRPr lang="en-US" dirty="0"/>
          </a:p>
          <a:p>
            <a:pPr lvl="1"/>
            <a:r>
              <a:rPr lang="en-US" dirty="0" err="1"/>
              <a:t>MATCH_EXP_JOBGLIDEIN_ResourceName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BEA843-3477-7412-EEFF-4E068560E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90688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Resource Request and Usage</a:t>
            </a:r>
          </a:p>
          <a:p>
            <a:pPr lvl="1"/>
            <a:r>
              <a:rPr lang="en-US" dirty="0" err="1"/>
              <a:t>RequestCpus</a:t>
            </a:r>
            <a:r>
              <a:rPr lang="en-US" dirty="0"/>
              <a:t> (Memory, Disk)</a:t>
            </a:r>
          </a:p>
          <a:p>
            <a:pPr lvl="1"/>
            <a:r>
              <a:rPr lang="en-US" dirty="0" err="1"/>
              <a:t>MemoryProvisioned</a:t>
            </a:r>
            <a:r>
              <a:rPr lang="en-US" dirty="0"/>
              <a:t> (Disk)</a:t>
            </a:r>
          </a:p>
          <a:p>
            <a:pPr lvl="1"/>
            <a:r>
              <a:rPr lang="en-US" dirty="0" err="1"/>
              <a:t>CPUsUsage</a:t>
            </a:r>
            <a:r>
              <a:rPr lang="en-US" dirty="0"/>
              <a:t> (</a:t>
            </a:r>
            <a:r>
              <a:rPr lang="en-US" dirty="0" err="1"/>
              <a:t>MemoryDisk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b="1" dirty="0"/>
              <a:t>Timing</a:t>
            </a:r>
          </a:p>
          <a:p>
            <a:pPr lvl="1"/>
            <a:r>
              <a:rPr lang="en-US" dirty="0" err="1"/>
              <a:t>EnteredCurrentStatus</a:t>
            </a:r>
            <a:endParaRPr lang="en-US" dirty="0"/>
          </a:p>
          <a:p>
            <a:pPr lvl="1"/>
            <a:r>
              <a:rPr lang="en-US" dirty="0" err="1"/>
              <a:t>QDate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AFE9F-B7C3-72AD-4B39-7E6A3A723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59</a:t>
            </a:fld>
            <a:endParaRPr lang="e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02293-48FC-91C1-D55B-565C77255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D06499-DE2A-1F32-DDC9-AB93B48A4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3269163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287E4-6836-A202-88D9-D19765DB2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Guides by Topic</a:t>
            </a:r>
          </a:p>
        </p:txBody>
      </p:sp>
      <p:pic>
        <p:nvPicPr>
          <p:cNvPr id="7" name="Content Placeholder 6" descr="A screenshot of a computer&#10;&#10;Description automatically generated">
            <a:extLst>
              <a:ext uri="{FF2B5EF4-FFF2-40B4-BE49-F238E27FC236}">
                <a16:creationId xmlns:a16="http://schemas.microsoft.com/office/drawing/2014/main" id="{8B67D91E-8192-28D6-E201-E9298E5BDB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587" y="1573491"/>
            <a:ext cx="6874826" cy="435133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1E1EDA-C882-D872-52F5-59A829E97765}"/>
              </a:ext>
            </a:extLst>
          </p:cNvPr>
          <p:cNvSpPr txBox="1"/>
          <p:nvPr/>
        </p:nvSpPr>
        <p:spPr>
          <a:xfrm>
            <a:off x="838200" y="5807631"/>
            <a:ext cx="8813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portal.osg-htc.org</a:t>
            </a:r>
            <a:r>
              <a:rPr lang="en-US" dirty="0"/>
              <a:t>/documentation/</a:t>
            </a:r>
            <a:r>
              <a:rPr lang="en-US" dirty="0" err="1"/>
              <a:t>htc_workloads</a:t>
            </a:r>
            <a:r>
              <a:rPr lang="en-US" dirty="0"/>
              <a:t>/</a:t>
            </a:r>
            <a:r>
              <a:rPr lang="en-US" dirty="0" err="1"/>
              <a:t>workload_planning</a:t>
            </a:r>
            <a:r>
              <a:rPr lang="en-US" dirty="0"/>
              <a:t>/roadmap/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3F08453-ABE3-F194-9877-ED36749BB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23EEC4E-F75D-D704-F6B2-66E717834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790C133-811E-7D45-3A76-245AFB8D7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9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61A89-122F-A3CA-0F1D-BB7DF7AA8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Interesting Job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ABA5F-F15E-A913-DA2A-7B325DC6F2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Codes</a:t>
            </a:r>
          </a:p>
          <a:p>
            <a:pPr lvl="1"/>
            <a:r>
              <a:rPr lang="en-US" dirty="0" err="1"/>
              <a:t>JobStatus</a:t>
            </a:r>
            <a:endParaRPr lang="en-US" dirty="0"/>
          </a:p>
          <a:p>
            <a:pPr lvl="1"/>
            <a:r>
              <a:rPr lang="en-US" dirty="0" err="1"/>
              <a:t>ExitCode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HoldReasonCode</a:t>
            </a:r>
            <a:endParaRPr lang="en-US" dirty="0"/>
          </a:p>
          <a:p>
            <a:pPr lvl="1"/>
            <a:r>
              <a:rPr lang="en-US" dirty="0" err="1"/>
              <a:t>HoldReasonSubCode</a:t>
            </a:r>
            <a:r>
              <a:rPr lang="en-US" dirty="0"/>
              <a:t>,</a:t>
            </a:r>
          </a:p>
          <a:p>
            <a:pPr lvl="1"/>
            <a:r>
              <a:rPr lang="en-US" dirty="0" err="1"/>
              <a:t>NumHoldsByReason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F6C773-36DA-148B-33F9-6AD7C5667A9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Counts</a:t>
            </a:r>
          </a:p>
          <a:p>
            <a:pPr lvl="1"/>
            <a:r>
              <a:rPr lang="en-US" dirty="0" err="1"/>
              <a:t>NumJobStarts</a:t>
            </a:r>
            <a:endParaRPr lang="en-US" dirty="0"/>
          </a:p>
          <a:p>
            <a:pPr lvl="1"/>
            <a:r>
              <a:rPr lang="en-US" dirty="0" err="1"/>
              <a:t>NumShadowStarts</a:t>
            </a:r>
            <a:endParaRPr lang="en-US" dirty="0"/>
          </a:p>
          <a:p>
            <a:pPr lvl="1"/>
            <a:r>
              <a:rPr lang="en-US" dirty="0" err="1"/>
              <a:t>NumSystemHolds</a:t>
            </a:r>
            <a:r>
              <a:rPr lang="en-US" dirty="0"/>
              <a:t>,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10E8D-79CE-3B2D-862B-BA3523115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B3FAF-2E03-4579-238C-BF685287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60</a:t>
            </a:fld>
            <a:endParaRPr lang="en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03C0541-C380-458B-901A-2973A4366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</p:spTree>
    <p:extLst>
      <p:ext uri="{BB962C8B-B14F-4D97-AF65-F5344CB8AC3E}">
        <p14:creationId xmlns:p14="http://schemas.microsoft.com/office/powerpoint/2010/main" val="396457571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b="1" dirty="0"/>
              <a:t>Checking Completed Jobs</a:t>
            </a:r>
            <a:endParaRPr b="1" dirty="0"/>
          </a:p>
        </p:txBody>
      </p:sp>
      <p:sp>
        <p:nvSpPr>
          <p:cNvPr id="381" name="Google Shape;381;p65"/>
          <p:cNvSpPr txBox="1">
            <a:spLocks noGrp="1"/>
          </p:cNvSpPr>
          <p:nvPr>
            <p:ph type="body" idx="1"/>
          </p:nvPr>
        </p:nvSpPr>
        <p:spPr>
          <a:xfrm>
            <a:off x="415600" y="1709167"/>
            <a:ext cx="11360800" cy="455546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 lnSpcReduction="20000"/>
          </a:bodyPr>
          <a:lstStyle/>
          <a:p>
            <a:pPr marL="152396" indent="0">
              <a:spcBef>
                <a:spcPts val="1333"/>
              </a:spcBef>
              <a:buNone/>
            </a:pPr>
            <a:r>
              <a:rPr lang="en-US" b="1" dirty="0" err="1">
                <a:solidFill>
                  <a:srgbClr val="0432FF"/>
                </a:solidFill>
              </a:rPr>
              <a:t>condor_history</a:t>
            </a:r>
            <a:endParaRPr lang="en-US" b="1" dirty="0">
              <a:solidFill>
                <a:srgbClr val="0432FF"/>
              </a:solidFill>
            </a:endParaRPr>
          </a:p>
          <a:p>
            <a:r>
              <a:rPr lang="en-US" dirty="0"/>
              <a:t>Contains finalized job attributes for completed jobs</a:t>
            </a:r>
          </a:p>
          <a:p>
            <a:pPr lvl="1"/>
            <a:r>
              <a:rPr lang="en-US" dirty="0"/>
              <a:t>some have different names (</a:t>
            </a:r>
            <a:r>
              <a:rPr lang="en-US" dirty="0" err="1"/>
              <a:t>HoldReason</a:t>
            </a:r>
            <a:r>
              <a:rPr lang="en-US" dirty="0"/>
              <a:t> --&gt; </a:t>
            </a:r>
            <a:r>
              <a:rPr lang="en-US" dirty="0" err="1"/>
              <a:t>LastHoldReason</a:t>
            </a:r>
            <a:r>
              <a:rPr lang="en-US" dirty="0"/>
              <a:t>)</a:t>
            </a:r>
          </a:p>
          <a:p>
            <a:r>
              <a:rPr lang="en-US" dirty="0"/>
              <a:t>Easy to use constrain and to display values (like </a:t>
            </a:r>
            <a:r>
              <a:rPr lang="en-US" dirty="0" err="1"/>
              <a:t>condor_q</a:t>
            </a:r>
            <a:r>
              <a:rPr lang="en-US" dirty="0"/>
              <a:t>)</a:t>
            </a:r>
          </a:p>
          <a:p>
            <a:r>
              <a:rPr lang="en-US" dirty="0"/>
              <a:t>Can be slow to search (latest first) and may drop old records quickly </a:t>
            </a:r>
          </a:p>
          <a:p>
            <a:pPr marL="152396" indent="0">
              <a:buNone/>
            </a:pPr>
            <a:endParaRPr lang="en-US" dirty="0"/>
          </a:p>
          <a:p>
            <a:pPr marL="152396" indent="0">
              <a:buNone/>
            </a:pPr>
            <a:r>
              <a:rPr lang="en" b="1" dirty="0" err="1">
                <a:solidFill>
                  <a:srgbClr val="0432FF"/>
                </a:solidFill>
              </a:rPr>
              <a:t>HTCondor</a:t>
            </a:r>
            <a:r>
              <a:rPr lang="en" b="1" dirty="0">
                <a:solidFill>
                  <a:srgbClr val="0432FF"/>
                </a:solidFill>
              </a:rPr>
              <a:t> job log files (log = </a:t>
            </a:r>
            <a:r>
              <a:rPr lang="en" b="1" i="1" dirty="0" err="1">
                <a:solidFill>
                  <a:srgbClr val="0432FF"/>
                </a:solidFill>
              </a:rPr>
              <a:t>job.log</a:t>
            </a:r>
            <a:r>
              <a:rPr lang="en" b="1" dirty="0">
                <a:solidFill>
                  <a:srgbClr val="0432FF"/>
                </a:solidFill>
              </a:rPr>
              <a:t> in submit)</a:t>
            </a:r>
            <a:endParaRPr b="1" dirty="0">
              <a:solidFill>
                <a:srgbClr val="0432FF"/>
              </a:solidFill>
            </a:endParaRPr>
          </a:p>
          <a:p>
            <a:r>
              <a:rPr lang="en" dirty="0"/>
              <a:t>Contain a lot of information</a:t>
            </a:r>
            <a:endParaRPr dirty="0"/>
          </a:p>
          <a:p>
            <a:r>
              <a:rPr lang="en" dirty="0"/>
              <a:t>That is both a blessing and a curse</a:t>
            </a:r>
            <a:endParaRPr dirty="0"/>
          </a:p>
          <a:p>
            <a:r>
              <a:rPr lang="en" dirty="0"/>
              <a:t>Somewhat easy to parse — or use </a:t>
            </a:r>
            <a:r>
              <a:rPr lang="en" dirty="0" err="1"/>
              <a:t>HTCondor</a:t>
            </a:r>
            <a:r>
              <a:rPr lang="en" dirty="0"/>
              <a:t> Python bindings/other tools to help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3E72AE-5077-CDAA-AED0-4C86A3A37C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61</a:t>
            </a:fld>
            <a:endParaRPr lang="en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b="1" dirty="0" err="1"/>
              <a:t>HTCondor</a:t>
            </a:r>
            <a:r>
              <a:rPr lang="en" b="1" dirty="0"/>
              <a:t> Job Log Files</a:t>
            </a:r>
            <a:endParaRPr b="1" dirty="0"/>
          </a:p>
        </p:txBody>
      </p:sp>
      <p:sp>
        <p:nvSpPr>
          <p:cNvPr id="387" name="Google Shape;387;p6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/>
              <a:t>One big, combined file, or one per job? Your preference, really</a:t>
            </a:r>
            <a:endParaRPr dirty="0"/>
          </a:p>
          <a:p>
            <a:r>
              <a:rPr lang="en" dirty="0"/>
              <a:t>With tens or hundreds of jobs (&amp; more), not practical to review manually</a:t>
            </a:r>
            <a:endParaRPr dirty="0"/>
          </a:p>
          <a:p>
            <a:pPr lvl="1"/>
            <a:r>
              <a:rPr lang="en" dirty="0"/>
              <a:t>Can try to use the grep command-line tool to find specific lines</a:t>
            </a:r>
          </a:p>
          <a:p>
            <a:pPr lvl="1"/>
            <a:r>
              <a:rPr lang="en" dirty="0"/>
              <a:t>Use a tool to summarize log results (logs2csv)</a:t>
            </a:r>
          </a:p>
          <a:p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A0813BF-4BED-ACF1-73C3-3FD32461338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62</a:t>
            </a:fld>
            <a:endParaRPr lang="en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b="1" dirty="0" err="1"/>
              <a:t>HTCondor</a:t>
            </a:r>
            <a:r>
              <a:rPr lang="en" b="1" dirty="0"/>
              <a:t> Job Log Files: Terminations</a:t>
            </a:r>
            <a:endParaRPr b="1" dirty="0"/>
          </a:p>
        </p:txBody>
      </p:sp>
      <p:sp>
        <p:nvSpPr>
          <p:cNvPr id="392" name="Google Shape;392;p6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0" indent="0">
              <a:buNone/>
            </a:pPr>
            <a:r>
              <a:rPr lang="en" b="1" dirty="0">
                <a:solidFill>
                  <a:srgbClr val="0432FF"/>
                </a:solidFill>
              </a:rPr>
              <a:t>To find when every job ended:</a:t>
            </a:r>
            <a:endParaRPr b="1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$ grep '^005' </a:t>
            </a:r>
            <a:r>
              <a:rPr lang="en" i="1" dirty="0">
                <a:latin typeface="Source Code Pro"/>
                <a:ea typeface="Source Code Pro"/>
                <a:cs typeface="Source Code Pro"/>
                <a:sym typeface="Source Code Pro"/>
              </a:rPr>
              <a:t>LOGS</a:t>
            </a:r>
            <a:endParaRPr i="1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indent="0">
              <a:buNone/>
            </a:pPr>
            <a:r>
              <a:rPr lang="en" dirty="0"/>
              <a:t>(</a:t>
            </a:r>
            <a:r>
              <a:rPr lang="en" i="1" dirty="0"/>
              <a:t>LOGS</a:t>
            </a:r>
            <a:r>
              <a:rPr lang="en" dirty="0"/>
              <a:t> can be one file, a list of files, or a glob (using *) of files)</a:t>
            </a:r>
            <a:endParaRPr dirty="0"/>
          </a:p>
          <a:p>
            <a:pPr marL="0" indent="0">
              <a:spcBef>
                <a:spcPts val="1333"/>
              </a:spcBef>
              <a:buNone/>
            </a:pPr>
            <a:r>
              <a:rPr lang="en" b="1" dirty="0">
                <a:solidFill>
                  <a:srgbClr val="0432FF"/>
                </a:solidFill>
              </a:rPr>
              <a:t>To find termination codes (exit codes) for every job:</a:t>
            </a:r>
            <a:endParaRPr b="1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$ grep termination </a:t>
            </a:r>
            <a:r>
              <a:rPr lang="en" i="1" dirty="0">
                <a:latin typeface="Source Code Pro"/>
                <a:ea typeface="Source Code Pro"/>
                <a:cs typeface="Source Code Pro"/>
                <a:sym typeface="Source Code Pro"/>
              </a:rPr>
              <a:t>LOGS</a:t>
            </a:r>
            <a:endParaRPr i="1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indent="0">
              <a:buNone/>
            </a:pPr>
            <a:r>
              <a:rPr lang="en" dirty="0"/>
              <a:t>(will not show job IDs, though)</a:t>
            </a:r>
            <a:endParaRPr dirty="0"/>
          </a:p>
          <a:p>
            <a:pPr marL="0" indent="0">
              <a:spcBef>
                <a:spcPts val="1333"/>
              </a:spcBef>
              <a:buNone/>
            </a:pPr>
            <a:r>
              <a:rPr lang="en" b="1" dirty="0">
                <a:solidFill>
                  <a:srgbClr val="0432FF"/>
                </a:solidFill>
              </a:rPr>
              <a:t>To get counts by termination code:</a:t>
            </a:r>
            <a:endParaRPr b="1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$ grep termination </a:t>
            </a:r>
            <a:r>
              <a:rPr lang="en" i="1" dirty="0">
                <a:latin typeface="Source Code Pro"/>
                <a:ea typeface="Source Code Pro"/>
                <a:cs typeface="Source Code Pro"/>
                <a:sym typeface="Source Code Pro"/>
              </a:rPr>
              <a:t>LOGS</a:t>
            </a: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 | sort | </a:t>
            </a:r>
            <a:r>
              <a:rPr lang="en" dirty="0" err="1">
                <a:latin typeface="Source Code Pro"/>
                <a:ea typeface="Source Code Pro"/>
                <a:cs typeface="Source Code Pro"/>
                <a:sym typeface="Source Code Pro"/>
              </a:rPr>
              <a:t>uniq</a:t>
            </a: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 -c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7383F4-A0D4-9798-DA09-8386AD256F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63</a:t>
            </a:fld>
            <a:endParaRPr lang="en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b="1" dirty="0" err="1"/>
              <a:t>HTCondor</a:t>
            </a:r>
            <a:r>
              <a:rPr lang="en" b="1" dirty="0"/>
              <a:t> Job Log Files: Resource Lines</a:t>
            </a:r>
            <a:endParaRPr b="1" dirty="0"/>
          </a:p>
        </p:txBody>
      </p:sp>
      <p:sp>
        <p:nvSpPr>
          <p:cNvPr id="398" name="Google Shape;398;p6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2500"/>
          </a:bodyPr>
          <a:lstStyle/>
          <a:p>
            <a:pPr marL="0" indent="0">
              <a:buNone/>
            </a:pPr>
            <a:r>
              <a:rPr lang="en" b="1" dirty="0">
                <a:solidFill>
                  <a:srgbClr val="0432FF"/>
                </a:solidFill>
              </a:rPr>
              <a:t>To get memory resource lines:</a:t>
            </a:r>
            <a:endParaRPr b="1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$ grep -h 'Memory (MB) *:' </a:t>
            </a:r>
            <a:r>
              <a:rPr lang="en" i="1" dirty="0">
                <a:latin typeface="Source Code Pro"/>
                <a:ea typeface="Source Code Pro"/>
                <a:cs typeface="Source Code Pro"/>
                <a:sym typeface="Source Code Pro"/>
              </a:rPr>
              <a:t>LOGS</a:t>
            </a: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 &gt; </a:t>
            </a:r>
            <a:r>
              <a:rPr lang="en" dirty="0" err="1">
                <a:latin typeface="Source Code Pro"/>
                <a:ea typeface="Source Code Pro"/>
                <a:cs typeface="Source Code Pro"/>
                <a:sym typeface="Source Code Pro"/>
              </a:rPr>
              <a:t>memory_resources.txt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indent="0">
              <a:spcBef>
                <a:spcPts val="1333"/>
              </a:spcBef>
              <a:buNone/>
            </a:pPr>
            <a:r>
              <a:rPr lang="en" b="1" dirty="0">
                <a:solidFill>
                  <a:srgbClr val="0432FF"/>
                </a:solidFill>
              </a:rPr>
              <a:t>To get disk resource lines:</a:t>
            </a:r>
            <a:endParaRPr b="1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$ grep -h 'Disk (KB) *:' </a:t>
            </a:r>
            <a:r>
              <a:rPr lang="en" i="1" dirty="0">
                <a:latin typeface="Source Code Pro"/>
                <a:ea typeface="Source Code Pro"/>
                <a:cs typeface="Source Code Pro"/>
                <a:sym typeface="Source Code Pro"/>
              </a:rPr>
              <a:t>LOGS</a:t>
            </a: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 &gt; </a:t>
            </a:r>
            <a:r>
              <a:rPr lang="en" dirty="0" err="1">
                <a:latin typeface="Source Code Pro"/>
                <a:ea typeface="Source Code Pro"/>
                <a:cs typeface="Source Code Pro"/>
                <a:sym typeface="Source Code Pro"/>
              </a:rPr>
              <a:t>disk_resources.txt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indent="0">
              <a:spcBef>
                <a:spcPts val="1333"/>
              </a:spcBef>
              <a:buNone/>
            </a:pPr>
            <a:r>
              <a:rPr lang="en" dirty="0"/>
              <a:t>Import the resulting files into Excel (with some attention to import options)</a:t>
            </a:r>
            <a:endParaRPr dirty="0"/>
          </a:p>
          <a:p>
            <a:pPr marL="0" indent="0">
              <a:spcBef>
                <a:spcPts val="1333"/>
              </a:spcBef>
              <a:buNone/>
            </a:pPr>
            <a:r>
              <a:rPr lang="en" b="1" dirty="0">
                <a:solidFill>
                  <a:srgbClr val="0432FF"/>
                </a:solidFill>
              </a:rPr>
              <a:t>For file transfers:</a:t>
            </a:r>
            <a:endParaRPr b="1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$ grep -h 'Total Bytes Sent By Job' </a:t>
            </a:r>
            <a:r>
              <a:rPr lang="en" i="1" dirty="0">
                <a:latin typeface="Source Code Pro"/>
                <a:ea typeface="Source Code Pro"/>
                <a:cs typeface="Source Code Pro"/>
                <a:sym typeface="Source Code Pro"/>
              </a:rPr>
              <a:t>LOGS</a:t>
            </a:r>
            <a:endParaRPr i="1"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indent="0"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$ grep -h 'Total Bytes Received By Job' </a:t>
            </a:r>
            <a:r>
              <a:rPr lang="en" i="1" dirty="0">
                <a:latin typeface="Source Code Pro"/>
                <a:ea typeface="Source Code Pro"/>
                <a:cs typeface="Source Code Pro"/>
                <a:sym typeface="Source Code Pro"/>
              </a:rPr>
              <a:t>LOGS</a:t>
            </a:r>
            <a:endParaRPr i="1" dirty="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F754A0A-E9F3-6F3D-6B85-09FA9BBF531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64</a:t>
            </a:fld>
            <a:endParaRPr lang="en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en-US" b="1" dirty="0" err="1"/>
              <a:t>HTCondor</a:t>
            </a:r>
            <a:r>
              <a:rPr lang="en-US" b="1" dirty="0"/>
              <a:t> Job Log Files: Checking on Holds</a:t>
            </a:r>
          </a:p>
        </p:txBody>
      </p:sp>
      <p:sp>
        <p:nvSpPr>
          <p:cNvPr id="404" name="Google Shape;404;p6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marL="0" indent="0">
              <a:buNone/>
            </a:pPr>
            <a:r>
              <a:rPr lang="en" b="1" dirty="0">
                <a:solidFill>
                  <a:srgbClr val="0432FF"/>
                </a:solidFill>
              </a:rPr>
              <a:t>To view all job holds, their reasons, and related codes:</a:t>
            </a:r>
            <a:endParaRPr b="1" dirty="0">
              <a:solidFill>
                <a:srgbClr val="0432FF"/>
              </a:solidFill>
            </a:endParaRPr>
          </a:p>
          <a:p>
            <a:pPr marL="0" indent="0">
              <a:buNone/>
            </a:pPr>
            <a:r>
              <a:rPr lang="en" dirty="0">
                <a:latin typeface="Source Code Pro"/>
                <a:ea typeface="Source Code Pro"/>
                <a:cs typeface="Source Code Pro"/>
                <a:sym typeface="Source Code Pro"/>
              </a:rPr>
              <a:t>$ grep -h -A 2 '^012' </a:t>
            </a:r>
            <a:r>
              <a:rPr lang="en" i="1" dirty="0">
                <a:latin typeface="Source Code Pro"/>
                <a:ea typeface="Source Code Pro"/>
                <a:cs typeface="Source Code Pro"/>
                <a:sym typeface="Source Code Pro"/>
              </a:rPr>
              <a:t>LOGS</a:t>
            </a:r>
            <a:endParaRPr dirty="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marL="0" indent="0">
              <a:buNone/>
            </a:pPr>
            <a:r>
              <a:rPr lang="en" dirty="0"/>
              <a:t>(Omit the -h option to see log filenames for each hit.)</a:t>
            </a:r>
            <a:endParaRPr dirty="0"/>
          </a:p>
          <a:p>
            <a:pPr marL="0" indent="0">
              <a:spcBef>
                <a:spcPts val="1333"/>
              </a:spcBef>
              <a:buNone/>
            </a:pPr>
            <a:r>
              <a:rPr lang="en" b="1" dirty="0"/>
              <a:t>Note:</a:t>
            </a:r>
            <a:r>
              <a:rPr lang="en" dirty="0"/>
              <a:t> The </a:t>
            </a:r>
            <a:r>
              <a:rPr lang="en" dirty="0" err="1"/>
              <a:t>OSPool</a:t>
            </a:r>
            <a:r>
              <a:rPr lang="en" dirty="0"/>
              <a:t> may automatically release (rerun) some held jobs; if you don’t look for them explicitly, you may never know those holds occurred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0E7099-7D23-F37A-D0F0-E3005E19BB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65</a:t>
            </a:fld>
            <a:endParaRPr lang="en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pPr algn="l"/>
            <a:r>
              <a:rPr lang="en-US" b="1" i="0" dirty="0">
                <a:solidFill>
                  <a:srgbClr val="1F2328"/>
                </a:solidFill>
                <a:effectLst/>
              </a:rPr>
              <a:t>HTCSS Job Event Log to CSV Summarizer</a:t>
            </a:r>
          </a:p>
        </p:txBody>
      </p:sp>
      <p:sp>
        <p:nvSpPr>
          <p:cNvPr id="404" name="Google Shape;404;p69"/>
          <p:cNvSpPr txBox="1">
            <a:spLocks noGrp="1"/>
          </p:cNvSpPr>
          <p:nvPr>
            <p:ph type="body" idx="1"/>
          </p:nvPr>
        </p:nvSpPr>
        <p:spPr>
          <a:xfrm>
            <a:off x="415600" y="1617183"/>
            <a:ext cx="11360800" cy="116164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lnSpcReduction="10000"/>
          </a:bodyPr>
          <a:lstStyle/>
          <a:p>
            <a:pPr marL="0" indent="0">
              <a:buNone/>
            </a:pP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A simple script that reads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HTCondor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job event logs and outputs a CSV summary of job statistics.</a:t>
            </a:r>
            <a:endParaRPr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0E7099-7D23-F37A-D0F0-E3005E19BB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66</a:t>
            </a:fld>
            <a:endParaRPr lang="en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7773A6D-34D3-727A-E1ED-0C6098BC9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436" y="3429000"/>
            <a:ext cx="7772400" cy="263392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E9C501-57A3-E565-26D9-324D7C08D933}"/>
              </a:ext>
            </a:extLst>
          </p:cNvPr>
          <p:cNvSpPr txBox="1"/>
          <p:nvPr/>
        </p:nvSpPr>
        <p:spPr>
          <a:xfrm>
            <a:off x="1" y="6269622"/>
            <a:ext cx="1219199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hlinkClick r:id="rId4"/>
              </a:rPr>
              <a:t>https://</a:t>
            </a:r>
            <a:r>
              <a:rPr lang="en-US" sz="2800" dirty="0" err="1">
                <a:hlinkClick r:id="rId4"/>
              </a:rPr>
              <a:t>github.com</a:t>
            </a:r>
            <a:r>
              <a:rPr lang="en-US" sz="2800" dirty="0">
                <a:hlinkClick r:id="rId4"/>
              </a:rPr>
              <a:t>/</a:t>
            </a:r>
            <a:r>
              <a:rPr lang="en-US" sz="2800" dirty="0" err="1">
                <a:hlinkClick r:id="rId4"/>
              </a:rPr>
              <a:t>osg-htc</a:t>
            </a:r>
            <a:r>
              <a:rPr lang="en-US" sz="2800" dirty="0">
                <a:hlinkClick r:id="rId4"/>
              </a:rPr>
              <a:t>/job-event-log-to-csv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27F11C-01E7-3BD4-4B56-2A31F65FEC08}"/>
              </a:ext>
            </a:extLst>
          </p:cNvPr>
          <p:cNvSpPr txBox="1"/>
          <p:nvPr/>
        </p:nvSpPr>
        <p:spPr>
          <a:xfrm>
            <a:off x="2486502" y="2923173"/>
            <a:ext cx="6739345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Menlo" panose="020B0609030804020204" pitchFamily="49" charset="0"/>
              </a:rPr>
              <a:t>[alice@ap40 logs]$ logs2csv *.log &gt; </a:t>
            </a:r>
            <a:r>
              <a:rPr lang="en-US" dirty="0" err="1">
                <a:solidFill>
                  <a:schemeClr val="bg1"/>
                </a:solidFill>
                <a:effectLst/>
                <a:highlight>
                  <a:srgbClr val="000000"/>
                </a:highlight>
                <a:latin typeface="Menlo" panose="020B0609030804020204" pitchFamily="49" charset="0"/>
              </a:rPr>
              <a:t>summary.csv</a:t>
            </a:r>
            <a:endParaRPr lang="en-US" dirty="0">
              <a:solidFill>
                <a:schemeClr val="bg1"/>
              </a:solidFill>
              <a:effectLst/>
              <a:highlight>
                <a:srgbClr val="000000"/>
              </a:highlight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642571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29292-9279-09E8-290B-16A2F47F5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 G: Further Reading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323419-B676-A800-079B-8CB8A8234C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Christina’s favorite references and lessons for general research computing skills and best practices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98C04-9003-8E18-3006-E392BB1B9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374B6-E2FE-06F6-CC29-6633FE947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9345D-2EB7-89D2-B7CF-31789A2F6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5800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37BE-6091-8484-CAA3-C85469A92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A9608-1364-28BC-0A6A-8BA0FA2D8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 You Want to Be a Wizard: </a:t>
            </a:r>
            <a:r>
              <a:rPr lang="en-US" dirty="0">
                <a:hlinkClick r:id="rId2"/>
              </a:rPr>
              <a:t>https://wizardzines.com/zines/wizard/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(All of Julia’s zines are amazing!!!!!)</a:t>
            </a:r>
          </a:p>
          <a:p>
            <a:r>
              <a:rPr lang="en-US" dirty="0"/>
              <a:t>Best Practices for Scientific Computing: </a:t>
            </a:r>
            <a:r>
              <a:rPr lang="en-US" sz="2800" dirty="0">
                <a:hlinkClick r:id="rId3"/>
              </a:rPr>
              <a:t>https://journals.plos.org/plosbiology/article?id=10.1371/journal.pbio.1001745</a:t>
            </a:r>
            <a:endParaRPr lang="en-US" sz="2800" dirty="0"/>
          </a:p>
          <a:p>
            <a:r>
              <a:rPr lang="en-US" dirty="0"/>
              <a:t>Good Enough Practices for Scientific Computing: </a:t>
            </a:r>
            <a:r>
              <a:rPr lang="en-US" dirty="0">
                <a:hlinkClick r:id="rId4"/>
              </a:rPr>
              <a:t>https://journals.plos.org/ploscompbiol/article?id=10.1371/journal.pcbi.1005510#sec027</a:t>
            </a:r>
            <a:r>
              <a:rPr lang="en-US" dirty="0"/>
              <a:t> </a:t>
            </a:r>
          </a:p>
          <a:p>
            <a:r>
              <a:rPr lang="en-US" dirty="0"/>
              <a:t>10 Simple Rules for Making Research Software More Robust: </a:t>
            </a:r>
            <a:r>
              <a:rPr lang="en-US" dirty="0">
                <a:hlinkClick r:id="rId5"/>
              </a:rPr>
              <a:t>https://journals.plos.org/ploscompbiol/article?id=10.1371/journal.pcbi.1005412</a:t>
            </a:r>
            <a:r>
              <a:rPr lang="en-US" dirty="0"/>
              <a:t>  </a:t>
            </a:r>
          </a:p>
          <a:p>
            <a:r>
              <a:rPr lang="en-US" dirty="0"/>
              <a:t>Naming Files: </a:t>
            </a:r>
            <a:r>
              <a:rPr lang="en-US" dirty="0">
                <a:hlinkClick r:id="rId6"/>
              </a:rPr>
              <a:t>http://www2.stat.duke.edu/~rcs46/lectures_2015/01-markdown-git/slides/naming-slides/naming-slides.pdf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(Version 2, from 2022: </a:t>
            </a:r>
            <a:r>
              <a:rPr lang="en-US" dirty="0">
                <a:hlinkClick r:id="rId7"/>
              </a:rPr>
              <a:t>https://github.com/jennybc/how-to-name-files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E4996-ACF8-408E-E92E-B277B75DC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653B6-40EC-4803-4E02-B72E4E305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630FB-841B-22D3-F2D4-1EC6F890B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8583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A687D-6219-57B4-6509-ABBC6A996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and 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A6A50-B350-8A20-8F47-23FB4F795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Carpentry/Incubator Lessons: </a:t>
            </a:r>
          </a:p>
          <a:p>
            <a:pPr lvl="1"/>
            <a:r>
              <a:rPr lang="en-US" dirty="0"/>
              <a:t>Unix Shell: </a:t>
            </a:r>
            <a:r>
              <a:rPr lang="en-US" dirty="0">
                <a:hlinkClick r:id="rId2"/>
              </a:rPr>
              <a:t>https://swcarpentry.github.io/shell-novice/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Shell Extras (not super great, but some useful info): </a:t>
            </a:r>
            <a:r>
              <a:rPr lang="en-US" dirty="0">
                <a:hlinkClick r:id="rId3"/>
              </a:rPr>
              <a:t>https://carpentries-incubator.github.io/shell-extras/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Version Control with Git: </a:t>
            </a:r>
            <a:r>
              <a:rPr lang="en-US" dirty="0">
                <a:hlinkClick r:id="rId4"/>
              </a:rPr>
              <a:t>https://swcarpentry.github.io/git-novice/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Docker Intro: </a:t>
            </a:r>
            <a:r>
              <a:rPr lang="en-US" dirty="0">
                <a:hlinkClick r:id="rId5"/>
              </a:rPr>
              <a:t>https://carpentries-incubator.github.io/docker-introduction/</a:t>
            </a:r>
            <a:r>
              <a:rPr lang="en-US" dirty="0"/>
              <a:t> </a:t>
            </a:r>
          </a:p>
          <a:p>
            <a:r>
              <a:rPr lang="en-US" dirty="0"/>
              <a:t>Research Software Engineering with Python</a:t>
            </a:r>
          </a:p>
          <a:p>
            <a:pPr lvl="1"/>
            <a:r>
              <a:rPr lang="en-US" dirty="0">
                <a:hlinkClick r:id="rId6"/>
              </a:rPr>
              <a:t>https://third-bit.com/py-rse/</a:t>
            </a:r>
            <a:r>
              <a:rPr lang="en-US" dirty="0"/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D2B099-CF1D-0F4C-6A09-0FB415C41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67C2C-3CAF-FE3E-8E62-CC36398E1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5F1BC-51C7-1545-AF73-270B8233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188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22EEC-AA99-38DF-B8A8-B60D436A4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and Tutorials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B816F50A-211D-E625-9A8B-5AD1574F4D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8587" y="1573491"/>
            <a:ext cx="6874826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A9DA06-7967-6FBF-943F-A36AA1338CED}"/>
              </a:ext>
            </a:extLst>
          </p:cNvPr>
          <p:cNvSpPr txBox="1"/>
          <p:nvPr/>
        </p:nvSpPr>
        <p:spPr>
          <a:xfrm>
            <a:off x="838200" y="5807631"/>
            <a:ext cx="100244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portal.osg-htc.org</a:t>
            </a:r>
            <a:r>
              <a:rPr lang="en-US" dirty="0"/>
              <a:t>/documentation/</a:t>
            </a:r>
            <a:r>
              <a:rPr lang="en-US" dirty="0" err="1"/>
              <a:t>htc_workloads</a:t>
            </a:r>
            <a:r>
              <a:rPr lang="en-US" dirty="0"/>
              <a:t>/</a:t>
            </a:r>
            <a:r>
              <a:rPr lang="en-US" dirty="0" err="1"/>
              <a:t>submitting_workloads</a:t>
            </a:r>
            <a:r>
              <a:rPr lang="en-US" dirty="0"/>
              <a:t>/tutorial-command/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73B0CD-23D7-22F2-2D93-481FE8EDB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BA286-C92A-ECB7-9FFA-911D0C2CC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EBB98A-4C46-4C66-737F-E4426B817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1883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77A9C-9BA8-A623-1285-8364D86B7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CC46B-2867-BFA3-85CA-F5FFD66BB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work was supported by the National Science Foundation under Cooperative Agreement OAC-2030508 – Partnership to Advance Throughput Computing (</a:t>
            </a:r>
            <a:r>
              <a:rPr lang="en-US" dirty="0" err="1"/>
              <a:t>PATh</a:t>
            </a:r>
            <a:r>
              <a:rPr lang="en-US" dirty="0"/>
              <a:t>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A1289-B7E1-0D32-6781-88D5FB92D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B8437-3C46-1729-F38F-19FDC31F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67342-8BF6-0854-F671-36312DA7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227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F8C4C-C9E9-7BDE-A362-3830ADE60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3CAB9-2EAA-8B58-FDBE-4B8554380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562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 host: </a:t>
            </a:r>
          </a:p>
          <a:p>
            <a:pPr lvl="1"/>
            <a:r>
              <a:rPr lang="en-US" dirty="0"/>
              <a:t>Weekly user-focused office hours</a:t>
            </a:r>
          </a:p>
          <a:p>
            <a:pPr lvl="1"/>
            <a:r>
              <a:rPr lang="en-US" dirty="0"/>
              <a:t>Monthly training</a:t>
            </a:r>
          </a:p>
          <a:p>
            <a:pPr lvl="1"/>
            <a:r>
              <a:rPr lang="en-US" dirty="0"/>
              <a:t>OSG School (weeklong summer school)</a:t>
            </a:r>
          </a:p>
          <a:p>
            <a:pPr lvl="1"/>
            <a:r>
              <a:rPr lang="en-US" dirty="0"/>
              <a:t>Throughput Computing (once a year)</a:t>
            </a:r>
          </a:p>
          <a:p>
            <a:r>
              <a:rPr lang="en-US" dirty="0"/>
              <a:t>We don’t yet have a way for researchers to connect and share with each other…what could that look like?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AA0FA-3215-6FE8-02DA-C3B8329D9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023E70-F58D-D111-408C-96E6BEE6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52F02-4899-4D47-9F4E-B8B348B10624}" type="slidenum">
              <a:rPr lang="en-US" smtClean="0"/>
              <a:t>8</a:t>
            </a:fld>
            <a:endParaRPr lang="en-US"/>
          </a:p>
        </p:txBody>
      </p:sp>
      <p:pic>
        <p:nvPicPr>
          <p:cNvPr id="9" name="Picture 8" descr="A group of people standing in front of a whiteboard&#10;&#10;Description automatically generated">
            <a:extLst>
              <a:ext uri="{FF2B5EF4-FFF2-40B4-BE49-F238E27FC236}">
                <a16:creationId xmlns:a16="http://schemas.microsoft.com/office/drawing/2014/main" id="{C5CD0AAA-2FE5-E8AB-0636-735DFFB1E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979" y="2160104"/>
            <a:ext cx="4973820" cy="331420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F993092-3C1D-5CE5-A7AE-8E0B8D1C4342}"/>
              </a:ext>
            </a:extLst>
          </p:cNvPr>
          <p:cNvSpPr txBox="1"/>
          <p:nvPr/>
        </p:nvSpPr>
        <p:spPr>
          <a:xfrm>
            <a:off x="838200" y="5801195"/>
            <a:ext cx="98143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portal.osg-htc.org</a:t>
            </a:r>
            <a:r>
              <a:rPr lang="en-US" dirty="0"/>
              <a:t>/documentation/</a:t>
            </a:r>
            <a:r>
              <a:rPr lang="en-US" dirty="0" err="1"/>
              <a:t>support_and_training</a:t>
            </a:r>
            <a:r>
              <a:rPr lang="en-US" dirty="0"/>
              <a:t>/support/getting-help-from-RCFs/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FD0CDC4E-310A-C997-E6D0-02E6F106F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</p:spTree>
    <p:extLst>
      <p:ext uri="{BB962C8B-B14F-4D97-AF65-F5344CB8AC3E}">
        <p14:creationId xmlns:p14="http://schemas.microsoft.com/office/powerpoint/2010/main" val="2796010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2F295-5D50-B5A4-9D6D-5A0539343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success look like?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06FE7-60DC-6049-9EC1-E37B35FEA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01978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Achieving independence in research computing doesn’t mean you know everything! </a:t>
            </a:r>
          </a:p>
          <a:p>
            <a:r>
              <a:rPr lang="en-US" dirty="0"/>
              <a:t>Becoming an HTC </a:t>
            </a:r>
            <a:r>
              <a:rPr lang="en-US" b="1" dirty="0">
                <a:hlinkClick r:id="rId3"/>
              </a:rPr>
              <a:t>Practitioner</a:t>
            </a:r>
            <a:endParaRPr lang="en-US" b="1" dirty="0"/>
          </a:p>
          <a:p>
            <a:pPr lvl="1"/>
            <a:r>
              <a:rPr lang="en-US" dirty="0"/>
              <a:t>Understand core concepts</a:t>
            </a:r>
          </a:p>
          <a:p>
            <a:pPr lvl="1"/>
            <a:r>
              <a:rPr lang="en-US" dirty="0"/>
              <a:t>Know what questions to ask (how to Google!)</a:t>
            </a:r>
          </a:p>
          <a:p>
            <a:pPr lvl="1"/>
            <a:r>
              <a:rPr lang="en-US" dirty="0"/>
              <a:t>Can use documentation to solve problems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638386C1-53B8-65B7-0968-0CBA7D8FC3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45686" y="2061748"/>
            <a:ext cx="6068754" cy="35571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584BCC2-CD16-5E27-041B-505E7BDC917D}"/>
              </a:ext>
            </a:extLst>
          </p:cNvPr>
          <p:cNvSpPr txBox="1"/>
          <p:nvPr/>
        </p:nvSpPr>
        <p:spPr>
          <a:xfrm>
            <a:off x="5445686" y="5613317"/>
            <a:ext cx="57252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6"/>
              </a:rPr>
              <a:t>https://carpentries.github.io/instructor-training/02-practice-learning.html</a:t>
            </a:r>
            <a:endParaRPr lang="en-US" sz="14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F46993B-F019-C0AC-0B3F-77007E537850}"/>
              </a:ext>
            </a:extLst>
          </p:cNvPr>
          <p:cNvSpPr/>
          <p:nvPr/>
        </p:nvSpPr>
        <p:spPr>
          <a:xfrm>
            <a:off x="7315202" y="1825625"/>
            <a:ext cx="2384854" cy="3793297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51B35A-B7E0-0018-B1F5-3DF69DC2D20F}"/>
              </a:ext>
            </a:extLst>
          </p:cNvPr>
          <p:cNvSpPr txBox="1"/>
          <p:nvPr/>
        </p:nvSpPr>
        <p:spPr>
          <a:xfrm>
            <a:off x="838200" y="5719985"/>
            <a:ext cx="6098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See more in Appendix A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BF59C84C-559C-2756-2D9F-E2955D35F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8/8/24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F983550E-50F7-153D-108B-7D03C8799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OSG School 2024 - Learning, Scaling Up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27E9A59-EF66-835C-8250-18373CD40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0AFF3-904C-BD48-B7EC-3109F2810E4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38470"/>
      </p:ext>
    </p:extLst>
  </p:cSld>
  <p:clrMapOvr>
    <a:masterClrMapping/>
  </p:clrMapOvr>
</p:sld>
</file>

<file path=ppt/theme/theme1.xml><?xml version="1.0" encoding="utf-8"?>
<a:theme xmlns:a="http://schemas.openxmlformats.org/drawingml/2006/main" name="User_School_202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er_School_2023_Fun" id="{174209FD-30E0-774E-BDCB-3786FA688966}" vid="{8AD57979-AD71-4E4F-94BF-EB0386DF49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User_School_2023</Template>
  <TotalTime>3520</TotalTime>
  <Words>5127</Words>
  <Application>Microsoft Macintosh PowerPoint</Application>
  <PresentationFormat>Widescreen</PresentationFormat>
  <Paragraphs>746</Paragraphs>
  <Slides>70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81" baseType="lpstr">
      <vt:lpstr>-apple-system</vt:lpstr>
      <vt:lpstr>Arial</vt:lpstr>
      <vt:lpstr>Calibri</vt:lpstr>
      <vt:lpstr>Consolas</vt:lpstr>
      <vt:lpstr>Helvetica Neue</vt:lpstr>
      <vt:lpstr>Helvetica Neue Light</vt:lpstr>
      <vt:lpstr>Menlo</vt:lpstr>
      <vt:lpstr>Open Sans</vt:lpstr>
      <vt:lpstr>Source Code Pro</vt:lpstr>
      <vt:lpstr>Source Code Pro SemiBold</vt:lpstr>
      <vt:lpstr>User_School_2023</vt:lpstr>
      <vt:lpstr>Building Independence in Research Computing</vt:lpstr>
      <vt:lpstr>Learning Together</vt:lpstr>
      <vt:lpstr>Overcoming Barriers</vt:lpstr>
      <vt:lpstr>Resources We Have Now</vt:lpstr>
      <vt:lpstr>Roadmap</vt:lpstr>
      <vt:lpstr>Guides by Topic</vt:lpstr>
      <vt:lpstr>Examples and Tutorials</vt:lpstr>
      <vt:lpstr>Community Support</vt:lpstr>
      <vt:lpstr>What does success look like? </vt:lpstr>
      <vt:lpstr>Becoming a Practitioner</vt:lpstr>
      <vt:lpstr>Planning Today and Tomorrow</vt:lpstr>
      <vt:lpstr>Best Practices in HTC</vt:lpstr>
      <vt:lpstr>Best Practices for Scientific Computing</vt:lpstr>
      <vt:lpstr>Optimize Software Only after It Works Correctly</vt:lpstr>
      <vt:lpstr>Stage 1: Run a Single Job</vt:lpstr>
      <vt:lpstr>Stage 1: Tips for Initial Test Jobs</vt:lpstr>
      <vt:lpstr>Stage 2: Run a Small Workload</vt:lpstr>
      <vt:lpstr>Stage 3: Scale Up! </vt:lpstr>
      <vt:lpstr>Bonus: Organization and Naming</vt:lpstr>
      <vt:lpstr>Don't Repeat Yourself (or Others)</vt:lpstr>
      <vt:lpstr>Using Arguments</vt:lpstr>
      <vt:lpstr>Let the Computer Do the Work</vt:lpstr>
      <vt:lpstr>How much to automate? </vt:lpstr>
      <vt:lpstr>Plan for Mistakes</vt:lpstr>
      <vt:lpstr>Job Debugging Tips</vt:lpstr>
      <vt:lpstr>Document Design and Purpose</vt:lpstr>
      <vt:lpstr>Make incremental changes</vt:lpstr>
      <vt:lpstr>Reflection</vt:lpstr>
      <vt:lpstr>Learning HTC</vt:lpstr>
      <vt:lpstr>Implementing HTC</vt:lpstr>
      <vt:lpstr>Questions</vt:lpstr>
      <vt:lpstr>Appendix A: Practitioner</vt:lpstr>
      <vt:lpstr>Various Ways to Think about Competency</vt:lpstr>
      <vt:lpstr>Appendix B: Scaling Up</vt:lpstr>
      <vt:lpstr>Stage 1: Tips for Initial Test Jobs</vt:lpstr>
      <vt:lpstr>Stage 1: Estimating Initial Resource Needs</vt:lpstr>
      <vt:lpstr>Stage 1: Run, Refine, Repeat</vt:lpstr>
      <vt:lpstr>Stage 2: Try Various Inputs</vt:lpstr>
      <vt:lpstr>Stage 2: Checking Results of Multiple Jobs</vt:lpstr>
      <vt:lpstr>Stage 2: Estimate Access Point Needs</vt:lpstr>
      <vt:lpstr>Stage 3: Iterate in Steps of 10–100×</vt:lpstr>
      <vt:lpstr>Appendix C: File Organization</vt:lpstr>
      <vt:lpstr>Example: Text Analysis</vt:lpstr>
      <vt:lpstr>Organizational Plan For Our Files</vt:lpstr>
      <vt:lpstr>Organizational Plan For Our Files</vt:lpstr>
      <vt:lpstr>Coordinate HTCondor and File Structure</vt:lpstr>
      <vt:lpstr>HTCondor Options for Organizing Files</vt:lpstr>
      <vt:lpstr>Return Output to Specified Directory with InitialDir</vt:lpstr>
      <vt:lpstr>Separate Jobs with InitialDir</vt:lpstr>
      <vt:lpstr>Organizing Data Files</vt:lpstr>
      <vt:lpstr>Appendix D: Adding Arguments</vt:lpstr>
      <vt:lpstr>Arguments in Python</vt:lpstr>
      <vt:lpstr>Arguments in R</vt:lpstr>
      <vt:lpstr>Arguments in Bash (shell)</vt:lpstr>
      <vt:lpstr>Appendix E: Automation</vt:lpstr>
      <vt:lpstr>Unix Tips and Tricks</vt:lpstr>
      <vt:lpstr>Appendix F: Job Information</vt:lpstr>
      <vt:lpstr>Job Attributes with condor_q</vt:lpstr>
      <vt:lpstr>Interesting Job Attributes</vt:lpstr>
      <vt:lpstr>Interesting Job Attributes</vt:lpstr>
      <vt:lpstr>Checking Completed Jobs</vt:lpstr>
      <vt:lpstr>HTCondor Job Log Files</vt:lpstr>
      <vt:lpstr>HTCondor Job Log Files: Terminations</vt:lpstr>
      <vt:lpstr>HTCondor Job Log Files: Resource Lines</vt:lpstr>
      <vt:lpstr>HTCondor Job Log Files: Checking on Holds</vt:lpstr>
      <vt:lpstr>HTCSS Job Event Log to CSV Summarizer</vt:lpstr>
      <vt:lpstr>Appendix G: Further Reading</vt:lpstr>
      <vt:lpstr>Reading</vt:lpstr>
      <vt:lpstr>Lessons and Books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Scaling Out HTC Workloads </dc:title>
  <dc:creator>Rachel Lombardi</dc:creator>
  <cp:lastModifiedBy>Christina Koch</cp:lastModifiedBy>
  <cp:revision>345</cp:revision>
  <dcterms:created xsi:type="dcterms:W3CDTF">2023-08-07T20:32:11Z</dcterms:created>
  <dcterms:modified xsi:type="dcterms:W3CDTF">2024-08-08T05:20:18Z</dcterms:modified>
</cp:coreProperties>
</file>

<file path=docProps/thumbnail.jpeg>
</file>